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58" r:id="rId4"/>
    <p:sldId id="261" r:id="rId5"/>
    <p:sldId id="263" r:id="rId6"/>
    <p:sldId id="265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7" r:id="rId17"/>
    <p:sldId id="278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oleObject" Target="../embeddings/oleObject1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1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5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533400"/>
            <a:ext cx="5832648" cy="2751584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Прямоугольный параллелепипед: длины, углы, площади, объемы.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3933056"/>
            <a:ext cx="5114778" cy="1101248"/>
          </a:xfrm>
        </p:spPr>
        <p:txBody>
          <a:bodyPr/>
          <a:lstStyle/>
          <a:p>
            <a:pPr algn="ctr"/>
            <a:r>
              <a:rPr lang="ru-RU" smtClean="0"/>
              <a:t>Заключительное </a:t>
            </a:r>
            <a:r>
              <a:rPr lang="ru-RU" dirty="0" smtClean="0"/>
              <a:t>повторение курса геометрии 10-11 класса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75856" y="5877272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rgbClr val="FFFF00"/>
                </a:solidFill>
              </a:rPr>
              <a:t>Учитель математики МОАУ «СОШ № 52 г.Орска»</a:t>
            </a:r>
          </a:p>
          <a:p>
            <a:pPr algn="r"/>
            <a:r>
              <a:rPr lang="ru-RU" dirty="0" err="1" smtClean="0">
                <a:solidFill>
                  <a:srgbClr val="FFFF00"/>
                </a:solidFill>
              </a:rPr>
              <a:t>Псарева</a:t>
            </a:r>
            <a:r>
              <a:rPr lang="ru-RU" dirty="0" smtClean="0">
                <a:solidFill>
                  <a:srgbClr val="FFFF00"/>
                </a:solidFill>
              </a:rPr>
              <a:t> Светлана Михайловна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Мысли вслух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7239000" cy="4846320"/>
          </a:xfrm>
        </p:spPr>
        <p:txBody>
          <a:bodyPr/>
          <a:lstStyle/>
          <a:p>
            <a:r>
              <a:rPr lang="ru-RU" dirty="0" smtClean="0"/>
              <a:t>Форму какого многогранника имеют многие окружающие нас предметы?</a:t>
            </a:r>
          </a:p>
          <a:p>
            <a:r>
              <a:rPr lang="ru-RU" dirty="0" smtClean="0"/>
              <a:t>В каком многограннике скрыта практически вся геометрия?</a:t>
            </a:r>
          </a:p>
          <a:p>
            <a:r>
              <a:rPr lang="ru-RU" dirty="0" smtClean="0"/>
              <a:t>Какой многогранник часто встречается в задачах ЕГЭ?</a:t>
            </a:r>
          </a:p>
          <a:p>
            <a:r>
              <a:rPr lang="ru-RU" dirty="0" smtClean="0"/>
              <a:t>Сформулируйте тему и цели урока.</a:t>
            </a:r>
          </a:p>
          <a:p>
            <a:r>
              <a:rPr lang="ru-RU" dirty="0" smtClean="0"/>
              <a:t>При решении каких заданий на экзамене нам нужны знания по данной теме? Что для этого мы должны повторить?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Цель урока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7239000" cy="4846320"/>
          </a:xfrm>
        </p:spPr>
        <p:txBody>
          <a:bodyPr/>
          <a:lstStyle/>
          <a:p>
            <a:r>
              <a:rPr lang="ru-RU" dirty="0" smtClean="0"/>
              <a:t>Цель - </a:t>
            </a:r>
            <a:r>
              <a:rPr lang="ru-RU" sz="2400" dirty="0" smtClean="0"/>
              <a:t>обобщить, структурировать и систематизировать знания о прямоугольном параллелепипеде и их применению к решению стереометрических задач на нахождение геометрических величин (длин, углов, площадей, объемов), использованию при решении стереометрических задач планиметрических фактов и методов.</a:t>
            </a:r>
          </a:p>
          <a:p>
            <a:pPr>
              <a:buNone/>
            </a:pPr>
            <a:endParaRPr lang="ru-RU" sz="2400" dirty="0" smtClean="0"/>
          </a:p>
          <a:p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Теоретические вопросы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7239000" cy="484632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Сформулируйте определение прямоугольного параллелепипеда.</a:t>
            </a:r>
          </a:p>
          <a:p>
            <a:r>
              <a:rPr lang="ru-RU" dirty="0" smtClean="0"/>
              <a:t>Какими  свойствами обладает прямоугольный параллелепипед?</a:t>
            </a:r>
          </a:p>
          <a:p>
            <a:r>
              <a:rPr lang="ru-RU" dirty="0" smtClean="0"/>
              <a:t>Какие многоугольники могут  получиться в сечении прямоугольного параллелепипеда?</a:t>
            </a:r>
          </a:p>
          <a:p>
            <a:r>
              <a:rPr lang="ru-RU" dirty="0" smtClean="0"/>
              <a:t>Чему равна площадь полной поверхности прямоугольного параллелепипеда?</a:t>
            </a:r>
          </a:p>
          <a:p>
            <a:r>
              <a:rPr lang="ru-RU" dirty="0" smtClean="0"/>
              <a:t>Чему равен объем прямоугольного параллелепипеда?</a:t>
            </a:r>
          </a:p>
          <a:p>
            <a:r>
              <a:rPr lang="ru-RU" dirty="0" smtClean="0"/>
              <a:t>Как определяется угол  между прямыми пространстве?</a:t>
            </a:r>
          </a:p>
          <a:p>
            <a:r>
              <a:rPr lang="ru-RU" dirty="0" smtClean="0"/>
              <a:t>Как определяется угол между прямой и плоскостью?</a:t>
            </a:r>
          </a:p>
          <a:p>
            <a:r>
              <a:rPr lang="ru-RU" dirty="0" smtClean="0"/>
              <a:t>Как определяется угол между плоскостями?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13"/>
          <p:cNvSpPr>
            <a:spLocks noChangeShapeType="1"/>
          </p:cNvSpPr>
          <p:nvPr/>
        </p:nvSpPr>
        <p:spPr bwMode="auto">
          <a:xfrm flipH="1">
            <a:off x="566989" y="5011936"/>
            <a:ext cx="838200" cy="6096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824" name="Text Box 56"/>
          <p:cNvSpPr txBox="1">
            <a:spLocks noChangeArrowheads="1"/>
          </p:cNvSpPr>
          <p:nvPr/>
        </p:nvSpPr>
        <p:spPr bwMode="auto">
          <a:xfrm>
            <a:off x="3233989" y="5085184"/>
            <a:ext cx="43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ru-RU" sz="4000" b="1" i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106" name="Freeform 14"/>
          <p:cNvSpPr>
            <a:spLocks/>
          </p:cNvSpPr>
          <p:nvPr/>
        </p:nvSpPr>
        <p:spPr bwMode="auto">
          <a:xfrm>
            <a:off x="566989" y="3106936"/>
            <a:ext cx="3171825" cy="2528888"/>
          </a:xfrm>
          <a:custGeom>
            <a:avLst/>
            <a:gdLst>
              <a:gd name="T0" fmla="*/ 0 w 1998"/>
              <a:gd name="T1" fmla="*/ 666750 h 1593"/>
              <a:gd name="T2" fmla="*/ 0 w 1998"/>
              <a:gd name="T3" fmla="*/ 2524125 h 1593"/>
              <a:gd name="T4" fmla="*/ 2324100 w 1998"/>
              <a:gd name="T5" fmla="*/ 2528888 h 1593"/>
              <a:gd name="T6" fmla="*/ 2298700 w 1998"/>
              <a:gd name="T7" fmla="*/ 685800 h 1593"/>
              <a:gd name="T8" fmla="*/ 4763 w 1998"/>
              <a:gd name="T9" fmla="*/ 666750 h 1593"/>
              <a:gd name="T10" fmla="*/ 838200 w 1998"/>
              <a:gd name="T11" fmla="*/ 0 h 1593"/>
              <a:gd name="T12" fmla="*/ 3171825 w 1998"/>
              <a:gd name="T13" fmla="*/ 9525 h 1593"/>
              <a:gd name="T14" fmla="*/ 2311400 w 1998"/>
              <a:gd name="T15" fmla="*/ 685800 h 159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998" h="1593">
                <a:moveTo>
                  <a:pt x="0" y="420"/>
                </a:moveTo>
                <a:lnTo>
                  <a:pt x="0" y="1590"/>
                </a:lnTo>
                <a:lnTo>
                  <a:pt x="1464" y="1593"/>
                </a:lnTo>
                <a:lnTo>
                  <a:pt x="1448" y="432"/>
                </a:lnTo>
                <a:lnTo>
                  <a:pt x="3" y="420"/>
                </a:lnTo>
                <a:lnTo>
                  <a:pt x="528" y="0"/>
                </a:lnTo>
                <a:lnTo>
                  <a:pt x="1998" y="6"/>
                </a:lnTo>
                <a:lnTo>
                  <a:pt x="1456" y="432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7" name="Freeform 15"/>
          <p:cNvSpPr>
            <a:spLocks/>
          </p:cNvSpPr>
          <p:nvPr/>
        </p:nvSpPr>
        <p:spPr bwMode="auto">
          <a:xfrm>
            <a:off x="2905377" y="3135511"/>
            <a:ext cx="838200" cy="2500313"/>
          </a:xfrm>
          <a:custGeom>
            <a:avLst/>
            <a:gdLst>
              <a:gd name="T0" fmla="*/ 0 w 528"/>
              <a:gd name="T1" fmla="*/ 2500313 h 1575"/>
              <a:gd name="T2" fmla="*/ 838200 w 528"/>
              <a:gd name="T3" fmla="*/ 1843088 h 1575"/>
              <a:gd name="T4" fmla="*/ 823913 w 528"/>
              <a:gd name="T5" fmla="*/ 0 h 15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28" h="1575">
                <a:moveTo>
                  <a:pt x="0" y="1575"/>
                </a:moveTo>
                <a:lnTo>
                  <a:pt x="528" y="1161"/>
                </a:lnTo>
                <a:lnTo>
                  <a:pt x="519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8" name="Freeform 16"/>
          <p:cNvSpPr>
            <a:spLocks/>
          </p:cNvSpPr>
          <p:nvPr/>
        </p:nvSpPr>
        <p:spPr bwMode="auto">
          <a:xfrm>
            <a:off x="1405189" y="3106936"/>
            <a:ext cx="2333625" cy="1885950"/>
          </a:xfrm>
          <a:custGeom>
            <a:avLst/>
            <a:gdLst>
              <a:gd name="T0" fmla="*/ 2333625 w 1470"/>
              <a:gd name="T1" fmla="*/ 1871663 h 1188"/>
              <a:gd name="T2" fmla="*/ 4763 w 1470"/>
              <a:gd name="T3" fmla="*/ 1885950 h 1188"/>
              <a:gd name="T4" fmla="*/ 0 w 1470"/>
              <a:gd name="T5" fmla="*/ 0 h 11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70" h="1188">
                <a:moveTo>
                  <a:pt x="1470" y="1179"/>
                </a:moveTo>
                <a:lnTo>
                  <a:pt x="3" y="1188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1473200" y="5445224"/>
            <a:ext cx="43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ru-RU" sz="4000" b="1" i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aphicFrame>
        <p:nvGraphicFramePr>
          <p:cNvPr id="32794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99085841"/>
              </p:ext>
            </p:extLst>
          </p:nvPr>
        </p:nvGraphicFramePr>
        <p:xfrm>
          <a:off x="4139952" y="1412875"/>
          <a:ext cx="3903662" cy="647700"/>
        </p:xfrm>
        <a:graphic>
          <a:graphicData uri="http://schemas.openxmlformats.org/presentationml/2006/ole">
            <p:oleObj spid="_x0000_s15362" name="Формула" r:id="rId3" imgW="1371600" imgH="228600" progId="Equation.3">
              <p:embed/>
            </p:oleObj>
          </a:graphicData>
        </a:graphic>
      </p:graphicFrame>
      <p:sp>
        <p:nvSpPr>
          <p:cNvPr id="32825" name="Text Box 57"/>
          <p:cNvSpPr txBox="1">
            <a:spLocks noChangeArrowheads="1"/>
          </p:cNvSpPr>
          <p:nvPr/>
        </p:nvSpPr>
        <p:spPr bwMode="auto">
          <a:xfrm>
            <a:off x="3691189" y="3640336"/>
            <a:ext cx="4095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</a:t>
            </a:r>
            <a:endParaRPr lang="ru-RU" sz="4000" b="1" i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aphicFrame>
        <p:nvGraphicFramePr>
          <p:cNvPr id="32826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72250932"/>
              </p:ext>
            </p:extLst>
          </p:nvPr>
        </p:nvGraphicFramePr>
        <p:xfrm>
          <a:off x="4283968" y="4437112"/>
          <a:ext cx="3672408" cy="834270"/>
        </p:xfrm>
        <a:graphic>
          <a:graphicData uri="http://schemas.openxmlformats.org/presentationml/2006/ole">
            <p:oleObj spid="_x0000_s15363" name="Формула" r:id="rId4" imgW="1155700" imgH="228600" progId="Equation.3">
              <p:embed/>
            </p:oleObj>
          </a:graphicData>
        </a:graphic>
      </p:graphicFrame>
      <p:graphicFrame>
        <p:nvGraphicFramePr>
          <p:cNvPr id="32828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10134588"/>
              </p:ext>
            </p:extLst>
          </p:nvPr>
        </p:nvGraphicFramePr>
        <p:xfrm>
          <a:off x="4355976" y="5517232"/>
          <a:ext cx="2984095" cy="849367"/>
        </p:xfrm>
        <a:graphic>
          <a:graphicData uri="http://schemas.openxmlformats.org/presentationml/2006/ole">
            <p:oleObj spid="_x0000_s15364" name="Формула" r:id="rId5" imgW="800100" imgH="228600" progId="Equation.3">
              <p:embed/>
            </p:oleObj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14861924"/>
              </p:ext>
            </p:extLst>
          </p:nvPr>
        </p:nvGraphicFramePr>
        <p:xfrm>
          <a:off x="4427984" y="2204864"/>
          <a:ext cx="3240359" cy="2041152"/>
        </p:xfrm>
        <a:graphic>
          <a:graphicData uri="http://schemas.openxmlformats.org/presentationml/2006/ole">
            <p:oleObj spid="_x0000_s15365" name="Формула" r:id="rId6" imgW="685800" imgH="431800" progId="Equation.3">
              <p:embed/>
            </p:oleObj>
          </a:graphicData>
        </a:graphic>
      </p:graphicFrame>
      <p:cxnSp>
        <p:nvCxnSpPr>
          <p:cNvPr id="6" name="Прямая соединительная линия 5"/>
          <p:cNvCxnSpPr>
            <a:endCxn id="4108" idx="2"/>
          </p:cNvCxnSpPr>
          <p:nvPr/>
        </p:nvCxnSpPr>
        <p:spPr>
          <a:xfrm flipH="1" flipV="1">
            <a:off x="1405189" y="3106936"/>
            <a:ext cx="1500188" cy="251460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88734" y="4149080"/>
            <a:ext cx="455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 smtClean="0"/>
              <a:t>d</a:t>
            </a:r>
            <a:endParaRPr lang="ru-RU" sz="4000" b="1" i="1" dirty="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70C0"/>
                </a:solidFill>
                <a:latin typeface="+mj-lt"/>
                <a:ea typeface="+mj-ea"/>
                <a:cs typeface="+mj-cs"/>
              </a:rPr>
              <a:t>Основные Формулы</a:t>
            </a: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172691" y="1376362"/>
          <a:ext cx="3607221" cy="684485"/>
        </p:xfrm>
        <a:graphic>
          <a:graphicData uri="http://schemas.openxmlformats.org/presentationml/2006/ole">
            <p:oleObj spid="_x0000_s15366" name="Формула" r:id="rId7" imgW="1066680" imgH="20304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99711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64319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solidFill>
                  <a:srgbClr val="FF0000"/>
                </a:solidFill>
              </a:rPr>
              <a:t>№1. </a:t>
            </a:r>
            <a:r>
              <a:rPr lang="ru-RU" sz="2400" dirty="0" smtClean="0">
                <a:solidFill>
                  <a:schemeClr val="tx1"/>
                </a:solidFill>
              </a:rPr>
              <a:t>найдите квадрат расстояния между вершинами С и А1 прямоугольного параллелепипеда у которого АВ=5, </a:t>
            </a:r>
            <a:r>
              <a:rPr lang="en-US" sz="2400" dirty="0" smtClean="0">
                <a:solidFill>
                  <a:schemeClr val="tx1"/>
                </a:solidFill>
              </a:rPr>
              <a:t>AD=4, AA1=3.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3151529" cy="3976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flipH="1" flipV="1">
            <a:off x="625015" y="3128936"/>
            <a:ext cx="2232248" cy="180020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0"/>
          <p:cNvGrpSpPr>
            <a:grpSpLocks/>
          </p:cNvGrpSpPr>
          <p:nvPr/>
        </p:nvGrpSpPr>
        <p:grpSpPr bwMode="auto">
          <a:xfrm>
            <a:off x="4283968" y="5867400"/>
            <a:ext cx="3671888" cy="646113"/>
            <a:chOff x="3024" y="1408"/>
            <a:chExt cx="2313" cy="407"/>
          </a:xfrm>
        </p:grpSpPr>
        <p:grpSp>
          <p:nvGrpSpPr>
            <p:cNvPr id="12" name="Group 101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27" name="Text Box 102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3</a:t>
                </a:r>
              </a:p>
            </p:txBody>
          </p:sp>
          <p:sp>
            <p:nvSpPr>
              <p:cNvPr id="28" name="Text Box 103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  <p:sp>
            <p:nvSpPr>
              <p:cNvPr id="29" name="Text Box 104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1</a:t>
                </a:r>
              </a:p>
            </p:txBody>
          </p:sp>
          <p:sp>
            <p:nvSpPr>
              <p:cNvPr id="30" name="Text Box 105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0</a:t>
                </a:r>
              </a:p>
            </p:txBody>
          </p:sp>
          <p:sp>
            <p:nvSpPr>
              <p:cNvPr id="31" name="Text Box 106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</p:grpSp>
        <p:sp>
          <p:nvSpPr>
            <p:cNvPr id="13" name="Rectangle 107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AutoShape 108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Text Box 109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 dirty="0" smtClean="0">
                  <a:cs typeface="Arial" charset="0"/>
                </a:rPr>
                <a:t> 8</a:t>
              </a:r>
              <a:endParaRPr lang="ru-RU" b="1" dirty="0">
                <a:cs typeface="Arial" charset="0"/>
              </a:endParaRPr>
            </a:p>
          </p:txBody>
        </p:sp>
        <p:sp>
          <p:nvSpPr>
            <p:cNvPr id="16" name="Rectangle 110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Rectangle 111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Rectangle 112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cs typeface="Arial" charset="0"/>
              </a:endParaRPr>
            </a:p>
          </p:txBody>
        </p:sp>
        <p:sp>
          <p:nvSpPr>
            <p:cNvPr id="19" name="Rectangle 113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Rectangle 114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Rectangle 115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Text Box 116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23" name="Text Box 117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24" name="Text Box 118"/>
            <p:cNvSpPr txBox="1">
              <a:spLocks noChangeArrowheads="1"/>
            </p:cNvSpPr>
            <p:nvPr/>
          </p:nvSpPr>
          <p:spPr bwMode="auto">
            <a:xfrm>
              <a:off x="3642" y="1408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5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25" name="Text Box 119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0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26" name="Text Box 120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>
                <a:cs typeface="Arial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8517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632848" cy="123675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№</a:t>
            </a:r>
            <a:r>
              <a:rPr lang="en-US" dirty="0" smtClean="0">
                <a:solidFill>
                  <a:srgbClr val="FF0000"/>
                </a:solidFill>
              </a:rPr>
              <a:t>3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sz="2400" dirty="0" smtClean="0">
                <a:solidFill>
                  <a:schemeClr val="tx1"/>
                </a:solidFill>
              </a:rPr>
              <a:t>найдите угол </a:t>
            </a:r>
            <a:r>
              <a:rPr lang="en-US" sz="2400" dirty="0" smtClean="0">
                <a:solidFill>
                  <a:schemeClr val="tx1"/>
                </a:solidFill>
              </a:rPr>
              <a:t>ABD</a:t>
            </a:r>
            <a:r>
              <a:rPr lang="ru-RU" sz="2400" dirty="0" smtClean="0">
                <a:solidFill>
                  <a:schemeClr val="tx1"/>
                </a:solidFill>
              </a:rPr>
              <a:t>1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прямоугольного параллелепипеда </a:t>
            </a:r>
            <a:r>
              <a:rPr lang="en-US" sz="2400" dirty="0" smtClean="0">
                <a:solidFill>
                  <a:schemeClr val="tx1"/>
                </a:solidFill>
              </a:rPr>
              <a:t>ABCDA1B1C1D1</a:t>
            </a:r>
            <a:r>
              <a:rPr lang="ru-RU" sz="2400" dirty="0" smtClean="0">
                <a:solidFill>
                  <a:schemeClr val="tx1"/>
                </a:solidFill>
              </a:rPr>
              <a:t>, у которого АВ=5, </a:t>
            </a:r>
            <a:r>
              <a:rPr lang="en-US" sz="2400" dirty="0" smtClean="0">
                <a:solidFill>
                  <a:schemeClr val="tx1"/>
                </a:solidFill>
              </a:rPr>
              <a:t>AD=4</a:t>
            </a:r>
            <a:r>
              <a:rPr lang="ru-RU" sz="2400" dirty="0" smtClean="0">
                <a:solidFill>
                  <a:schemeClr val="tx1"/>
                </a:solidFill>
              </a:rPr>
              <a:t>, АА1=3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r>
              <a:rPr lang="ru-RU" sz="2400" dirty="0" smtClean="0">
                <a:solidFill>
                  <a:schemeClr val="tx1"/>
                </a:solidFill>
              </a:rPr>
              <a:t>Ответ дайте в градусах.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6" y="1505245"/>
            <a:ext cx="3162300" cy="36385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0" name="Дуга 29"/>
          <p:cNvSpPr/>
          <p:nvPr/>
        </p:nvSpPr>
        <p:spPr>
          <a:xfrm rot="16876079">
            <a:off x="2252609" y="4543159"/>
            <a:ext cx="656536" cy="432048"/>
          </a:xfrm>
          <a:prstGeom prst="arc">
            <a:avLst/>
          </a:prstGeom>
          <a:ln w="38100">
            <a:solidFill>
              <a:srgbClr val="E422B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827584" y="4725144"/>
            <a:ext cx="1944216" cy="0"/>
          </a:xfrm>
          <a:prstGeom prst="line">
            <a:avLst/>
          </a:prstGeom>
          <a:ln w="28575">
            <a:solidFill>
              <a:srgbClr val="E422B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 flipV="1">
            <a:off x="1331640" y="1929884"/>
            <a:ext cx="1440160" cy="2795260"/>
          </a:xfrm>
          <a:prstGeom prst="line">
            <a:avLst/>
          </a:prstGeom>
          <a:ln w="28575">
            <a:solidFill>
              <a:srgbClr val="E422B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2" name="Прямая соединительная линия 3071"/>
          <p:cNvCxnSpPr/>
          <p:nvPr/>
        </p:nvCxnSpPr>
        <p:spPr>
          <a:xfrm flipV="1">
            <a:off x="827584" y="1929883"/>
            <a:ext cx="504056" cy="2795261"/>
          </a:xfrm>
          <a:prstGeom prst="line">
            <a:avLst/>
          </a:prstGeom>
          <a:ln w="28575">
            <a:solidFill>
              <a:srgbClr val="E422B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6" name="Параллелограмм 3075"/>
          <p:cNvSpPr/>
          <p:nvPr/>
        </p:nvSpPr>
        <p:spPr>
          <a:xfrm>
            <a:off x="827584" y="4395032"/>
            <a:ext cx="252028" cy="330112"/>
          </a:xfrm>
          <a:prstGeom prst="parallelogram">
            <a:avLst/>
          </a:prstGeom>
          <a:solidFill>
            <a:srgbClr val="E422B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7" name="TextBox 3076"/>
          <p:cNvSpPr txBox="1"/>
          <p:nvPr/>
        </p:nvSpPr>
        <p:spPr>
          <a:xfrm>
            <a:off x="283840" y="3352056"/>
            <a:ext cx="327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3</a:t>
            </a:r>
            <a:endParaRPr lang="ru-RU" sz="2000" b="1" dirty="0"/>
          </a:p>
        </p:txBody>
      </p:sp>
      <p:sp>
        <p:nvSpPr>
          <p:cNvPr id="3078" name="TextBox 3077"/>
          <p:cNvSpPr txBox="1"/>
          <p:nvPr/>
        </p:nvSpPr>
        <p:spPr>
          <a:xfrm>
            <a:off x="1167537" y="42362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</a:t>
            </a:r>
            <a:endParaRPr lang="ru-RU" dirty="0"/>
          </a:p>
        </p:txBody>
      </p:sp>
      <p:sp>
        <p:nvSpPr>
          <p:cNvPr id="3079" name="Прямоугольник 3078"/>
          <p:cNvSpPr/>
          <p:nvPr/>
        </p:nvSpPr>
        <p:spPr>
          <a:xfrm>
            <a:off x="1505923" y="4869160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5</a:t>
            </a:r>
            <a:endParaRPr lang="ru-RU" sz="2000" b="1" dirty="0"/>
          </a:p>
        </p:txBody>
      </p:sp>
      <p:sp>
        <p:nvSpPr>
          <p:cNvPr id="3084" name="Параллелограмм 3083"/>
          <p:cNvSpPr/>
          <p:nvPr/>
        </p:nvSpPr>
        <p:spPr>
          <a:xfrm rot="19384421">
            <a:off x="1081622" y="3989561"/>
            <a:ext cx="397032" cy="318111"/>
          </a:xfrm>
          <a:prstGeom prst="parallelogram">
            <a:avLst>
              <a:gd name="adj" fmla="val 78515"/>
            </a:avLst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85" name="TextBox 3084"/>
          <p:cNvSpPr txBox="1"/>
          <p:nvPr/>
        </p:nvSpPr>
        <p:spPr>
          <a:xfrm>
            <a:off x="1351653" y="3196720"/>
            <a:ext cx="301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3089" name="Прямоугольник 3088"/>
          <p:cNvSpPr/>
          <p:nvPr/>
        </p:nvSpPr>
        <p:spPr>
          <a:xfrm>
            <a:off x="837954" y="2989587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5</a:t>
            </a:r>
            <a:endParaRPr lang="ru-RU" b="1" dirty="0"/>
          </a:p>
        </p:txBody>
      </p:sp>
      <p:sp>
        <p:nvSpPr>
          <p:cNvPr id="55" name="Дуга 54"/>
          <p:cNvSpPr/>
          <p:nvPr/>
        </p:nvSpPr>
        <p:spPr>
          <a:xfrm rot="8111932">
            <a:off x="1120224" y="2130313"/>
            <a:ext cx="660724" cy="384406"/>
          </a:xfrm>
          <a:prstGeom prst="arc">
            <a:avLst/>
          </a:prstGeom>
          <a:ln w="38100">
            <a:solidFill>
              <a:srgbClr val="E422B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6" name="Прямоугольник 3095"/>
          <p:cNvSpPr/>
          <p:nvPr/>
        </p:nvSpPr>
        <p:spPr>
          <a:xfrm>
            <a:off x="1945478" y="4315162"/>
            <a:ext cx="497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E422BA"/>
                </a:solidFill>
              </a:rPr>
              <a:t>45°</a:t>
            </a:r>
            <a:endParaRPr lang="ru-RU" dirty="0">
              <a:solidFill>
                <a:srgbClr val="E422BA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257297" y="2661224"/>
            <a:ext cx="497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E422BA"/>
                </a:solidFill>
              </a:rPr>
              <a:t>45°</a:t>
            </a:r>
            <a:endParaRPr lang="ru-RU" dirty="0">
              <a:solidFill>
                <a:srgbClr val="E422BA"/>
              </a:solidFill>
            </a:endParaRPr>
          </a:p>
        </p:txBody>
      </p:sp>
      <p:grpSp>
        <p:nvGrpSpPr>
          <p:cNvPr id="44" name="Group 100"/>
          <p:cNvGrpSpPr>
            <a:grpSpLocks/>
          </p:cNvGrpSpPr>
          <p:nvPr/>
        </p:nvGrpSpPr>
        <p:grpSpPr bwMode="auto">
          <a:xfrm>
            <a:off x="4211960" y="5805264"/>
            <a:ext cx="3671888" cy="646113"/>
            <a:chOff x="3024" y="1408"/>
            <a:chExt cx="2313" cy="407"/>
          </a:xfrm>
        </p:grpSpPr>
        <p:grpSp>
          <p:nvGrpSpPr>
            <p:cNvPr id="45" name="Group 101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70" name="Text Box 102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3</a:t>
                </a:r>
              </a:p>
            </p:txBody>
          </p:sp>
          <p:sp>
            <p:nvSpPr>
              <p:cNvPr id="71" name="Text Box 103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  <p:sp>
            <p:nvSpPr>
              <p:cNvPr id="72" name="Text Box 104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1</a:t>
                </a:r>
              </a:p>
            </p:txBody>
          </p:sp>
          <p:sp>
            <p:nvSpPr>
              <p:cNvPr id="73" name="Text Box 105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0</a:t>
                </a:r>
              </a:p>
            </p:txBody>
          </p:sp>
          <p:sp>
            <p:nvSpPr>
              <p:cNvPr id="74" name="Text Box 106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</p:grpSp>
        <p:sp>
          <p:nvSpPr>
            <p:cNvPr id="51" name="Rectangle 107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" name="AutoShape 108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" name="Text Box 109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 dirty="0" smtClean="0">
                  <a:cs typeface="Arial" charset="0"/>
                </a:rPr>
                <a:t>8</a:t>
              </a:r>
              <a:endParaRPr lang="ru-RU" b="1" dirty="0">
                <a:cs typeface="Arial" charset="0"/>
              </a:endParaRPr>
            </a:p>
          </p:txBody>
        </p:sp>
        <p:sp>
          <p:nvSpPr>
            <p:cNvPr id="58" name="Rectangle 110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" name="Rectangle 111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" name="Rectangle 112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cs typeface="Arial" charset="0"/>
              </a:endParaRPr>
            </a:p>
          </p:txBody>
        </p:sp>
        <p:sp>
          <p:nvSpPr>
            <p:cNvPr id="61" name="Rectangle 113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" name="Rectangle 114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" name="Rectangle 115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" name="Text Box 116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65" name="Text Box 117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67" name="Text Box 118"/>
            <p:cNvSpPr txBox="1">
              <a:spLocks noChangeArrowheads="1"/>
            </p:cNvSpPr>
            <p:nvPr/>
          </p:nvSpPr>
          <p:spPr bwMode="auto">
            <a:xfrm>
              <a:off x="3642" y="1408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4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68" name="Text Box 119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5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69" name="Text Box 120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>
                <a:cs typeface="Arial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68965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 animBg="1"/>
      <p:bldP spid="3076" grpId="0" animBg="1"/>
      <p:bldP spid="3077" grpId="0"/>
      <p:bldP spid="3078" grpId="0"/>
      <p:bldP spid="3079" grpId="0"/>
      <p:bldP spid="3084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65" name="Rectangle 129"/>
          <p:cNvSpPr>
            <a:spLocks noChangeArrowheads="1"/>
          </p:cNvSpPr>
          <p:nvPr/>
        </p:nvSpPr>
        <p:spPr bwMode="auto">
          <a:xfrm>
            <a:off x="5940152" y="1700808"/>
            <a:ext cx="1752600" cy="533400"/>
          </a:xfrm>
          <a:prstGeom prst="rect">
            <a:avLst/>
          </a:prstGeom>
          <a:solidFill>
            <a:srgbClr val="00FF00">
              <a:alpha val="3999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ru-RU"/>
          </a:p>
        </p:txBody>
      </p:sp>
      <p:sp>
        <p:nvSpPr>
          <p:cNvPr id="40066" name="Rectangle 130"/>
          <p:cNvSpPr>
            <a:spLocks noChangeArrowheads="1"/>
          </p:cNvSpPr>
          <p:nvPr/>
        </p:nvSpPr>
        <p:spPr bwMode="auto">
          <a:xfrm>
            <a:off x="4038600" y="1676400"/>
            <a:ext cx="1676400" cy="533400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AutoShape 86"/>
          <p:cNvSpPr>
            <a:spLocks noChangeArrowheads="1"/>
          </p:cNvSpPr>
          <p:nvPr/>
        </p:nvSpPr>
        <p:spPr bwMode="auto">
          <a:xfrm>
            <a:off x="990600" y="1447800"/>
            <a:ext cx="2286000" cy="2133600"/>
          </a:xfrm>
          <a:prstGeom prst="cube">
            <a:avLst>
              <a:gd name="adj" fmla="val 25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19" name="Freeform 87"/>
          <p:cNvSpPr>
            <a:spLocks/>
          </p:cNvSpPr>
          <p:nvPr/>
        </p:nvSpPr>
        <p:spPr bwMode="auto">
          <a:xfrm>
            <a:off x="1524000" y="1447800"/>
            <a:ext cx="1752600" cy="1600200"/>
          </a:xfrm>
          <a:custGeom>
            <a:avLst/>
            <a:gdLst>
              <a:gd name="T0" fmla="*/ 1752600 w 1104"/>
              <a:gd name="T1" fmla="*/ 1600200 h 1008"/>
              <a:gd name="T2" fmla="*/ 25400 w 1104"/>
              <a:gd name="T3" fmla="*/ 1587500 h 1008"/>
              <a:gd name="T4" fmla="*/ 0 w 1104"/>
              <a:gd name="T5" fmla="*/ 0 h 10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04" h="1008">
                <a:moveTo>
                  <a:pt x="1104" y="1008"/>
                </a:moveTo>
                <a:lnTo>
                  <a:pt x="16" y="1000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0" name="Line 88"/>
          <p:cNvSpPr>
            <a:spLocks noChangeShapeType="1"/>
          </p:cNvSpPr>
          <p:nvPr/>
        </p:nvSpPr>
        <p:spPr bwMode="auto">
          <a:xfrm flipH="1">
            <a:off x="990600" y="3048000"/>
            <a:ext cx="533400" cy="5334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40025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07964081"/>
              </p:ext>
            </p:extLst>
          </p:nvPr>
        </p:nvGraphicFramePr>
        <p:xfrm>
          <a:off x="4214813" y="2590800"/>
          <a:ext cx="1325562" cy="514350"/>
        </p:xfrm>
        <a:graphic>
          <a:graphicData uri="http://schemas.openxmlformats.org/presentationml/2006/ole">
            <p:oleObj spid="_x0000_s18434" name="Формула" r:id="rId3" imgW="457002" imgH="177723" progId="Equation.3">
              <p:embed/>
            </p:oleObj>
          </a:graphicData>
        </a:graphic>
      </p:graphicFrame>
      <p:graphicFrame>
        <p:nvGraphicFramePr>
          <p:cNvPr id="40029" name="Object 9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25476141"/>
              </p:ext>
            </p:extLst>
          </p:nvPr>
        </p:nvGraphicFramePr>
        <p:xfrm>
          <a:off x="4160838" y="3240088"/>
          <a:ext cx="1433512" cy="587375"/>
        </p:xfrm>
        <a:graphic>
          <a:graphicData uri="http://schemas.openxmlformats.org/presentationml/2006/ole">
            <p:oleObj spid="_x0000_s18435" name="Формула" r:id="rId4" imgW="494870" imgH="203024" progId="Equation.3">
              <p:embed/>
            </p:oleObj>
          </a:graphicData>
        </a:graphic>
      </p:graphicFrame>
      <p:graphicFrame>
        <p:nvGraphicFramePr>
          <p:cNvPr id="40030" name="Object 9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34372135"/>
              </p:ext>
            </p:extLst>
          </p:nvPr>
        </p:nvGraphicFramePr>
        <p:xfrm>
          <a:off x="4141788" y="4078288"/>
          <a:ext cx="1581150" cy="660400"/>
        </p:xfrm>
        <a:graphic>
          <a:graphicData uri="http://schemas.openxmlformats.org/presentationml/2006/ole">
            <p:oleObj spid="_x0000_s18436" name="Формула" r:id="rId5" imgW="545863" imgH="228501" progId="Equation.3">
              <p:embed/>
            </p:oleObj>
          </a:graphicData>
        </a:graphic>
      </p:graphicFrame>
      <p:graphicFrame>
        <p:nvGraphicFramePr>
          <p:cNvPr id="40031" name="Object 9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11526005"/>
              </p:ext>
            </p:extLst>
          </p:nvPr>
        </p:nvGraphicFramePr>
        <p:xfrm>
          <a:off x="4491038" y="5102225"/>
          <a:ext cx="1028700" cy="514350"/>
        </p:xfrm>
        <a:graphic>
          <a:graphicData uri="http://schemas.openxmlformats.org/presentationml/2006/ole">
            <p:oleObj spid="_x0000_s18437" name="Формула" r:id="rId6" imgW="355138" imgH="177569" progId="Equation.3">
              <p:embed/>
            </p:oleObj>
          </a:graphicData>
        </a:graphic>
      </p:graphicFrame>
      <p:graphicFrame>
        <p:nvGraphicFramePr>
          <p:cNvPr id="40032" name="Object 96"/>
          <p:cNvGraphicFramePr>
            <a:graphicFrameLocks noChangeAspect="1"/>
          </p:cNvGraphicFramePr>
          <p:nvPr/>
        </p:nvGraphicFramePr>
        <p:xfrm>
          <a:off x="6084168" y="1628800"/>
          <a:ext cx="1471613" cy="587375"/>
        </p:xfrm>
        <a:graphic>
          <a:graphicData uri="http://schemas.openxmlformats.org/presentationml/2006/ole">
            <p:oleObj spid="_x0000_s18438" name="Формула" r:id="rId7" imgW="507780" imgH="203112" progId="Equation.3">
              <p:embed/>
            </p:oleObj>
          </a:graphicData>
        </a:graphic>
      </p:graphicFrame>
      <p:sp>
        <p:nvSpPr>
          <p:cNvPr id="40033" name="Text Box 97"/>
          <p:cNvSpPr txBox="1">
            <a:spLocks noChangeArrowheads="1"/>
          </p:cNvSpPr>
          <p:nvPr/>
        </p:nvSpPr>
        <p:spPr bwMode="auto">
          <a:xfrm>
            <a:off x="1676400" y="2286000"/>
            <a:ext cx="565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r>
              <a:rPr lang="en-US" sz="3600" b="1" i="1" baseline="300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</a:t>
            </a:r>
            <a:endParaRPr lang="ru-RU" sz="3600" b="1" i="1" baseline="30000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aphicFrame>
        <p:nvGraphicFramePr>
          <p:cNvPr id="40034" name="Object 9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57198212"/>
              </p:ext>
            </p:extLst>
          </p:nvPr>
        </p:nvGraphicFramePr>
        <p:xfrm>
          <a:off x="6156176" y="2388700"/>
          <a:ext cx="1863476" cy="1263580"/>
        </p:xfrm>
        <a:graphic>
          <a:graphicData uri="http://schemas.openxmlformats.org/presentationml/2006/ole">
            <p:oleObj spid="_x0000_s18439" name="Формула" r:id="rId8" imgW="571500" imgH="457200" progId="Equation.3">
              <p:embed/>
            </p:oleObj>
          </a:graphicData>
        </a:graphic>
      </p:graphicFrame>
      <p:graphicFrame>
        <p:nvGraphicFramePr>
          <p:cNvPr id="40035" name="Object 9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59582684"/>
              </p:ext>
            </p:extLst>
          </p:nvPr>
        </p:nvGraphicFramePr>
        <p:xfrm>
          <a:off x="6156176" y="3068960"/>
          <a:ext cx="1287462" cy="514350"/>
        </p:xfrm>
        <a:graphic>
          <a:graphicData uri="http://schemas.openxmlformats.org/presentationml/2006/ole">
            <p:oleObj spid="_x0000_s18440" name="Формула" r:id="rId9" imgW="444114" imgH="177646" progId="Equation.3">
              <p:embed/>
            </p:oleObj>
          </a:graphicData>
        </a:graphic>
      </p:graphicFrame>
      <p:grpSp>
        <p:nvGrpSpPr>
          <p:cNvPr id="2" name="Group 100"/>
          <p:cNvGrpSpPr>
            <a:grpSpLocks/>
          </p:cNvGrpSpPr>
          <p:nvPr/>
        </p:nvGrpSpPr>
        <p:grpSpPr bwMode="auto">
          <a:xfrm>
            <a:off x="4355976" y="5867400"/>
            <a:ext cx="3671888" cy="646113"/>
            <a:chOff x="3024" y="1408"/>
            <a:chExt cx="2313" cy="407"/>
          </a:xfrm>
        </p:grpSpPr>
        <p:grpSp>
          <p:nvGrpSpPr>
            <p:cNvPr id="3" name="Group 101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13356" name="Text Box 102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3</a:t>
                </a:r>
              </a:p>
            </p:txBody>
          </p:sp>
          <p:sp>
            <p:nvSpPr>
              <p:cNvPr id="13357" name="Text Box 103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  <p:sp>
            <p:nvSpPr>
              <p:cNvPr id="13358" name="Text Box 104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1</a:t>
                </a:r>
              </a:p>
            </p:txBody>
          </p:sp>
          <p:sp>
            <p:nvSpPr>
              <p:cNvPr id="13359" name="Text Box 105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0</a:t>
                </a:r>
              </a:p>
            </p:txBody>
          </p:sp>
          <p:sp>
            <p:nvSpPr>
              <p:cNvPr id="13360" name="Text Box 106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</p:grpSp>
        <p:sp>
          <p:nvSpPr>
            <p:cNvPr id="13342" name="Rectangle 107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43" name="AutoShape 108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44" name="Text Box 109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 dirty="0" smtClean="0">
                  <a:cs typeface="Arial" charset="0"/>
                </a:rPr>
                <a:t>8</a:t>
              </a:r>
              <a:endParaRPr lang="ru-RU" b="1" dirty="0">
                <a:cs typeface="Arial" charset="0"/>
              </a:endParaRPr>
            </a:p>
          </p:txBody>
        </p:sp>
        <p:sp>
          <p:nvSpPr>
            <p:cNvPr id="13345" name="Rectangle 110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46" name="Rectangle 111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47" name="Rectangle 112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cs typeface="Arial" charset="0"/>
              </a:endParaRPr>
            </a:p>
          </p:txBody>
        </p:sp>
        <p:sp>
          <p:nvSpPr>
            <p:cNvPr id="13348" name="Rectangle 113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49" name="Rectangle 114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50" name="Rectangle 115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51" name="Text Box 116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13352" name="Text Box 117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13353" name="Text Box 118"/>
            <p:cNvSpPr txBox="1">
              <a:spLocks noChangeArrowheads="1"/>
            </p:cNvSpPr>
            <p:nvPr/>
          </p:nvSpPr>
          <p:spPr bwMode="auto">
            <a:xfrm>
              <a:off x="3642" y="1408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9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13354" name="Text Box 119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6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13355" name="Text Box 120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>
                <a:cs typeface="Arial" charset="0"/>
              </a:endParaRPr>
            </a:p>
          </p:txBody>
        </p:sp>
      </p:grpSp>
      <p:grpSp>
        <p:nvGrpSpPr>
          <p:cNvPr id="4" name="Group 122"/>
          <p:cNvGrpSpPr>
            <a:grpSpLocks/>
          </p:cNvGrpSpPr>
          <p:nvPr/>
        </p:nvGrpSpPr>
        <p:grpSpPr bwMode="auto">
          <a:xfrm>
            <a:off x="533400" y="2382838"/>
            <a:ext cx="2851150" cy="1687512"/>
            <a:chOff x="336" y="1501"/>
            <a:chExt cx="1796" cy="1063"/>
          </a:xfrm>
        </p:grpSpPr>
        <p:sp>
          <p:nvSpPr>
            <p:cNvPr id="40027" name="Text Box 91"/>
            <p:cNvSpPr txBox="1">
              <a:spLocks noChangeArrowheads="1"/>
            </p:cNvSpPr>
            <p:nvPr/>
          </p:nvSpPr>
          <p:spPr bwMode="auto">
            <a:xfrm>
              <a:off x="1056" y="2160"/>
              <a:ext cx="2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</a:t>
              </a:r>
              <a:endParaRPr lang="ru-RU" sz="36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0028" name="Text Box 92"/>
            <p:cNvSpPr txBox="1">
              <a:spLocks noChangeArrowheads="1"/>
            </p:cNvSpPr>
            <p:nvPr/>
          </p:nvSpPr>
          <p:spPr bwMode="auto">
            <a:xfrm>
              <a:off x="336" y="1501"/>
              <a:ext cx="2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</a:t>
              </a:r>
              <a:endParaRPr lang="ru-RU" sz="36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0057" name="Text Box 121"/>
            <p:cNvSpPr txBox="1">
              <a:spLocks noChangeArrowheads="1"/>
            </p:cNvSpPr>
            <p:nvPr/>
          </p:nvSpPr>
          <p:spPr bwMode="auto">
            <a:xfrm>
              <a:off x="1872" y="1920"/>
              <a:ext cx="2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</a:t>
              </a:r>
              <a:endParaRPr lang="ru-RU" sz="36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aphicFrame>
        <p:nvGraphicFramePr>
          <p:cNvPr id="40059" name="Object 123"/>
          <p:cNvGraphicFramePr>
            <a:graphicFrameLocks noChangeAspect="1"/>
          </p:cNvGraphicFramePr>
          <p:nvPr/>
        </p:nvGraphicFramePr>
        <p:xfrm>
          <a:off x="4270375" y="1639888"/>
          <a:ext cx="1250950" cy="588962"/>
        </p:xfrm>
        <a:graphic>
          <a:graphicData uri="http://schemas.openxmlformats.org/presentationml/2006/ole">
            <p:oleObj spid="_x0000_s18441" name="Формула" r:id="rId10" imgW="431613" imgH="203112" progId="Equation.3">
              <p:embed/>
            </p:oleObj>
          </a:graphicData>
        </a:graphic>
      </p:graphicFrame>
      <p:sp>
        <p:nvSpPr>
          <p:cNvPr id="40026" name="Freeform 90"/>
          <p:cNvSpPr>
            <a:spLocks/>
          </p:cNvSpPr>
          <p:nvPr/>
        </p:nvSpPr>
        <p:spPr bwMode="auto">
          <a:xfrm>
            <a:off x="990600" y="1981200"/>
            <a:ext cx="1752600" cy="1600200"/>
          </a:xfrm>
          <a:custGeom>
            <a:avLst/>
            <a:gdLst>
              <a:gd name="T0" fmla="*/ 0 w 1104"/>
              <a:gd name="T1" fmla="*/ 1600200 h 1008"/>
              <a:gd name="T2" fmla="*/ 1752600 w 1104"/>
              <a:gd name="T3" fmla="*/ 1600200 h 1008"/>
              <a:gd name="T4" fmla="*/ 1752600 w 1104"/>
              <a:gd name="T5" fmla="*/ 0 h 1008"/>
              <a:gd name="T6" fmla="*/ 0 w 1104"/>
              <a:gd name="T7" fmla="*/ 0 h 1008"/>
              <a:gd name="T8" fmla="*/ 0 w 1104"/>
              <a:gd name="T9" fmla="*/ 160020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04" h="1008">
                <a:moveTo>
                  <a:pt x="0" y="1008"/>
                </a:moveTo>
                <a:lnTo>
                  <a:pt x="1104" y="1008"/>
                </a:lnTo>
                <a:lnTo>
                  <a:pt x="1104" y="0"/>
                </a:lnTo>
                <a:lnTo>
                  <a:pt x="0" y="0"/>
                </a:lnTo>
                <a:lnTo>
                  <a:pt x="0" y="1008"/>
                </a:lnTo>
                <a:close/>
              </a:path>
            </a:pathLst>
          </a:custGeom>
          <a:solidFill>
            <a:srgbClr val="00FF00">
              <a:alpha val="6274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ru-RU"/>
          </a:p>
        </p:txBody>
      </p:sp>
      <p:sp>
        <p:nvSpPr>
          <p:cNvPr id="46" name="Заголовок 45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№3.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Объем куба равен 64. найдите площадь его поверхности.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288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0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0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0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0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0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0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0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0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65" grpId="0" animBg="1"/>
      <p:bldP spid="40066" grpId="0" animBg="1"/>
      <p:bldP spid="40033" grpId="0"/>
      <p:bldP spid="400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4038600" y="1345992"/>
            <a:ext cx="3989784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dirty="0"/>
              <a:t>Площадь поверхности данной фигуры будет равна площади поверхности прямоугольного </a:t>
            </a:r>
            <a:r>
              <a:rPr lang="ru-RU" sz="2000" dirty="0" smtClean="0"/>
              <a:t>параллелепипеда с измерениями 6, 8, 10.</a:t>
            </a:r>
            <a:endParaRPr lang="ru-RU" sz="2000" dirty="0"/>
          </a:p>
        </p:txBody>
      </p:sp>
      <p:sp>
        <p:nvSpPr>
          <p:cNvPr id="9221" name="Line 92"/>
          <p:cNvSpPr>
            <a:spLocks noChangeShapeType="1"/>
          </p:cNvSpPr>
          <p:nvPr/>
        </p:nvSpPr>
        <p:spPr bwMode="auto">
          <a:xfrm flipH="1">
            <a:off x="609600" y="3276600"/>
            <a:ext cx="838200" cy="6096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2" name="Freeform 89"/>
          <p:cNvSpPr>
            <a:spLocks/>
          </p:cNvSpPr>
          <p:nvPr/>
        </p:nvSpPr>
        <p:spPr bwMode="auto">
          <a:xfrm>
            <a:off x="609600" y="1371600"/>
            <a:ext cx="3171825" cy="2528888"/>
          </a:xfrm>
          <a:custGeom>
            <a:avLst/>
            <a:gdLst>
              <a:gd name="T0" fmla="*/ 0 w 1998"/>
              <a:gd name="T1" fmla="*/ 666750 h 1593"/>
              <a:gd name="T2" fmla="*/ 0 w 1998"/>
              <a:gd name="T3" fmla="*/ 2524125 h 1593"/>
              <a:gd name="T4" fmla="*/ 2324100 w 1998"/>
              <a:gd name="T5" fmla="*/ 2528888 h 1593"/>
              <a:gd name="T6" fmla="*/ 2324100 w 1998"/>
              <a:gd name="T7" fmla="*/ 1143000 h 1593"/>
              <a:gd name="T8" fmla="*/ 1400175 w 1998"/>
              <a:gd name="T9" fmla="*/ 1143000 h 1593"/>
              <a:gd name="T10" fmla="*/ 1385888 w 1998"/>
              <a:gd name="T11" fmla="*/ 661988 h 1593"/>
              <a:gd name="T12" fmla="*/ 4763 w 1998"/>
              <a:gd name="T13" fmla="*/ 666750 h 1593"/>
              <a:gd name="T14" fmla="*/ 838200 w 1998"/>
              <a:gd name="T15" fmla="*/ 0 h 1593"/>
              <a:gd name="T16" fmla="*/ 3171825 w 1998"/>
              <a:gd name="T17" fmla="*/ 9525 h 1593"/>
              <a:gd name="T18" fmla="*/ 2528888 w 1998"/>
              <a:gd name="T19" fmla="*/ 485775 h 1593"/>
              <a:gd name="T20" fmla="*/ 1616075 w 1998"/>
              <a:gd name="T21" fmla="*/ 488950 h 1593"/>
              <a:gd name="T22" fmla="*/ 1390650 w 1998"/>
              <a:gd name="T23" fmla="*/ 661988 h 159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98" h="1593">
                <a:moveTo>
                  <a:pt x="0" y="420"/>
                </a:moveTo>
                <a:lnTo>
                  <a:pt x="0" y="1590"/>
                </a:lnTo>
                <a:lnTo>
                  <a:pt x="1464" y="1593"/>
                </a:lnTo>
                <a:lnTo>
                  <a:pt x="1464" y="720"/>
                </a:lnTo>
                <a:lnTo>
                  <a:pt x="882" y="720"/>
                </a:lnTo>
                <a:lnTo>
                  <a:pt x="873" y="417"/>
                </a:lnTo>
                <a:lnTo>
                  <a:pt x="3" y="420"/>
                </a:lnTo>
                <a:lnTo>
                  <a:pt x="528" y="0"/>
                </a:lnTo>
                <a:lnTo>
                  <a:pt x="1998" y="6"/>
                </a:lnTo>
                <a:lnTo>
                  <a:pt x="1593" y="306"/>
                </a:lnTo>
                <a:lnTo>
                  <a:pt x="1018" y="308"/>
                </a:lnTo>
                <a:lnTo>
                  <a:pt x="876" y="417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3" name="Freeform 90"/>
          <p:cNvSpPr>
            <a:spLocks/>
          </p:cNvSpPr>
          <p:nvPr/>
        </p:nvSpPr>
        <p:spPr bwMode="auto">
          <a:xfrm>
            <a:off x="2947988" y="1400175"/>
            <a:ext cx="838200" cy="2500313"/>
          </a:xfrm>
          <a:custGeom>
            <a:avLst/>
            <a:gdLst>
              <a:gd name="T0" fmla="*/ 0 w 528"/>
              <a:gd name="T1" fmla="*/ 2500313 h 1575"/>
              <a:gd name="T2" fmla="*/ 838200 w 528"/>
              <a:gd name="T3" fmla="*/ 1843088 h 1575"/>
              <a:gd name="T4" fmla="*/ 823913 w 528"/>
              <a:gd name="T5" fmla="*/ 0 h 15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28" h="1575">
                <a:moveTo>
                  <a:pt x="0" y="1575"/>
                </a:moveTo>
                <a:lnTo>
                  <a:pt x="528" y="1161"/>
                </a:lnTo>
                <a:lnTo>
                  <a:pt x="519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4" name="Freeform 91"/>
          <p:cNvSpPr>
            <a:spLocks/>
          </p:cNvSpPr>
          <p:nvPr/>
        </p:nvSpPr>
        <p:spPr bwMode="auto">
          <a:xfrm>
            <a:off x="1447800" y="1371600"/>
            <a:ext cx="2333625" cy="1885950"/>
          </a:xfrm>
          <a:custGeom>
            <a:avLst/>
            <a:gdLst>
              <a:gd name="T0" fmla="*/ 2333625 w 1470"/>
              <a:gd name="T1" fmla="*/ 1871663 h 1188"/>
              <a:gd name="T2" fmla="*/ 4763 w 1470"/>
              <a:gd name="T3" fmla="*/ 1885950 h 1188"/>
              <a:gd name="T4" fmla="*/ 0 w 1470"/>
              <a:gd name="T5" fmla="*/ 0 h 11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70" h="1188">
                <a:moveTo>
                  <a:pt x="1470" y="1179"/>
                </a:moveTo>
                <a:lnTo>
                  <a:pt x="3" y="1188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5" name="Freeform 93"/>
          <p:cNvSpPr>
            <a:spLocks/>
          </p:cNvSpPr>
          <p:nvPr/>
        </p:nvSpPr>
        <p:spPr bwMode="auto">
          <a:xfrm>
            <a:off x="2228850" y="1857375"/>
            <a:ext cx="923925" cy="481013"/>
          </a:xfrm>
          <a:custGeom>
            <a:avLst/>
            <a:gdLst>
              <a:gd name="T0" fmla="*/ 0 w 582"/>
              <a:gd name="T1" fmla="*/ 4763 h 303"/>
              <a:gd name="T2" fmla="*/ 4763 w 582"/>
              <a:gd name="T3" fmla="*/ 476250 h 303"/>
              <a:gd name="T4" fmla="*/ 923925 w 582"/>
              <a:gd name="T5" fmla="*/ 481013 h 303"/>
              <a:gd name="T6" fmla="*/ 917575 w 582"/>
              <a:gd name="T7" fmla="*/ 0 h 30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82" h="303">
                <a:moveTo>
                  <a:pt x="0" y="3"/>
                </a:moveTo>
                <a:lnTo>
                  <a:pt x="3" y="300"/>
                </a:lnTo>
                <a:lnTo>
                  <a:pt x="582" y="303"/>
                </a:lnTo>
                <a:lnTo>
                  <a:pt x="578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6" name="Freeform 95"/>
          <p:cNvSpPr>
            <a:spLocks/>
          </p:cNvSpPr>
          <p:nvPr/>
        </p:nvSpPr>
        <p:spPr bwMode="auto">
          <a:xfrm>
            <a:off x="2928938" y="2343150"/>
            <a:ext cx="219075" cy="176213"/>
          </a:xfrm>
          <a:custGeom>
            <a:avLst/>
            <a:gdLst>
              <a:gd name="T0" fmla="*/ 219075 w 138"/>
              <a:gd name="T1" fmla="*/ 0 h 111"/>
              <a:gd name="T2" fmla="*/ 0 w 138"/>
              <a:gd name="T3" fmla="*/ 176213 h 11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38" h="111">
                <a:moveTo>
                  <a:pt x="138" y="0"/>
                </a:moveTo>
                <a:lnTo>
                  <a:pt x="0" y="111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16" name="Text Box 96"/>
          <p:cNvSpPr txBox="1">
            <a:spLocks noChangeArrowheads="1"/>
          </p:cNvSpPr>
          <p:nvPr/>
        </p:nvSpPr>
        <p:spPr bwMode="auto">
          <a:xfrm>
            <a:off x="937478" y="3051145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817" name="Text Box 97"/>
          <p:cNvSpPr txBox="1">
            <a:spLocks noChangeArrowheads="1"/>
          </p:cNvSpPr>
          <p:nvPr/>
        </p:nvSpPr>
        <p:spPr bwMode="auto">
          <a:xfrm>
            <a:off x="2514600" y="1524000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818" name="Text Box 98"/>
          <p:cNvSpPr txBox="1">
            <a:spLocks noChangeArrowheads="1"/>
          </p:cNvSpPr>
          <p:nvPr/>
        </p:nvSpPr>
        <p:spPr bwMode="auto">
          <a:xfrm>
            <a:off x="3111500" y="1905000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819" name="Text Box 99"/>
          <p:cNvSpPr txBox="1">
            <a:spLocks noChangeArrowheads="1"/>
          </p:cNvSpPr>
          <p:nvPr/>
        </p:nvSpPr>
        <p:spPr bwMode="auto">
          <a:xfrm>
            <a:off x="2971800" y="2362200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820" name="Text Box 100"/>
          <p:cNvSpPr txBox="1">
            <a:spLocks noChangeArrowheads="1"/>
          </p:cNvSpPr>
          <p:nvPr/>
        </p:nvSpPr>
        <p:spPr bwMode="auto">
          <a:xfrm>
            <a:off x="1600200" y="3886200"/>
            <a:ext cx="4443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</a:t>
            </a: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821" name="Text Box 101"/>
          <p:cNvSpPr txBox="1">
            <a:spLocks noChangeArrowheads="1"/>
          </p:cNvSpPr>
          <p:nvPr/>
        </p:nvSpPr>
        <p:spPr bwMode="auto">
          <a:xfrm>
            <a:off x="304800" y="2743200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824" name="Freeform 104"/>
          <p:cNvSpPr>
            <a:spLocks/>
          </p:cNvSpPr>
          <p:nvPr/>
        </p:nvSpPr>
        <p:spPr bwMode="auto">
          <a:xfrm>
            <a:off x="2009775" y="2333625"/>
            <a:ext cx="1133475" cy="177800"/>
          </a:xfrm>
          <a:custGeom>
            <a:avLst/>
            <a:gdLst>
              <a:gd name="T0" fmla="*/ 0 w 714"/>
              <a:gd name="T1" fmla="*/ 171450 h 112"/>
              <a:gd name="T2" fmla="*/ 923925 w 714"/>
              <a:gd name="T3" fmla="*/ 177800 h 112"/>
              <a:gd name="T4" fmla="*/ 1133475 w 714"/>
              <a:gd name="T5" fmla="*/ 0 h 112"/>
              <a:gd name="T6" fmla="*/ 219075 w 714"/>
              <a:gd name="T7" fmla="*/ 0 h 112"/>
              <a:gd name="T8" fmla="*/ 0 w 714"/>
              <a:gd name="T9" fmla="*/ 171450 h 1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4" h="112">
                <a:moveTo>
                  <a:pt x="0" y="108"/>
                </a:moveTo>
                <a:lnTo>
                  <a:pt x="582" y="112"/>
                </a:lnTo>
                <a:lnTo>
                  <a:pt x="714" y="0"/>
                </a:lnTo>
                <a:lnTo>
                  <a:pt x="138" y="0"/>
                </a:lnTo>
                <a:lnTo>
                  <a:pt x="0" y="108"/>
                </a:lnTo>
                <a:close/>
              </a:path>
            </a:pathLst>
          </a:cu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30826" name="Object 10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45762646"/>
              </p:ext>
            </p:extLst>
          </p:nvPr>
        </p:nvGraphicFramePr>
        <p:xfrm>
          <a:off x="2333625" y="4221163"/>
          <a:ext cx="5595938" cy="1223962"/>
        </p:xfrm>
        <a:graphic>
          <a:graphicData uri="http://schemas.openxmlformats.org/presentationml/2006/ole">
            <p:oleObj spid="_x0000_s19458" name="Формула" r:id="rId3" imgW="2082600" imgH="457200" progId="Equation.3">
              <p:embed/>
            </p:oleObj>
          </a:graphicData>
        </a:graphic>
      </p:graphicFrame>
      <p:sp>
        <p:nvSpPr>
          <p:cNvPr id="30827" name="Freeform 107"/>
          <p:cNvSpPr>
            <a:spLocks/>
          </p:cNvSpPr>
          <p:nvPr/>
        </p:nvSpPr>
        <p:spPr bwMode="auto">
          <a:xfrm>
            <a:off x="611560" y="3284984"/>
            <a:ext cx="3136900" cy="660400"/>
          </a:xfrm>
          <a:custGeom>
            <a:avLst/>
            <a:gdLst>
              <a:gd name="T0" fmla="*/ 854075 w 1976"/>
              <a:gd name="T1" fmla="*/ 0 h 416"/>
              <a:gd name="T2" fmla="*/ 3136900 w 1976"/>
              <a:gd name="T3" fmla="*/ 0 h 416"/>
              <a:gd name="T4" fmla="*/ 2349500 w 1976"/>
              <a:gd name="T5" fmla="*/ 647700 h 416"/>
              <a:gd name="T6" fmla="*/ 0 w 1976"/>
              <a:gd name="T7" fmla="*/ 660400 h 416"/>
              <a:gd name="T8" fmla="*/ 854075 w 1976"/>
              <a:gd name="T9" fmla="*/ 0 h 4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76" h="416">
                <a:moveTo>
                  <a:pt x="538" y="0"/>
                </a:moveTo>
                <a:lnTo>
                  <a:pt x="1976" y="0"/>
                </a:lnTo>
                <a:lnTo>
                  <a:pt x="1480" y="408"/>
                </a:lnTo>
                <a:lnTo>
                  <a:pt x="0" y="416"/>
                </a:lnTo>
                <a:lnTo>
                  <a:pt x="538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50998"/>
                </a:schemeClr>
              </a:gs>
              <a:gs pos="100000">
                <a:srgbClr val="CC00CC">
                  <a:alpha val="46001"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28" name="Freeform 108"/>
          <p:cNvSpPr>
            <a:spLocks/>
          </p:cNvSpPr>
          <p:nvPr/>
        </p:nvSpPr>
        <p:spPr bwMode="auto">
          <a:xfrm>
            <a:off x="609600" y="1371600"/>
            <a:ext cx="850900" cy="2501900"/>
          </a:xfrm>
          <a:custGeom>
            <a:avLst/>
            <a:gdLst>
              <a:gd name="T0" fmla="*/ 815975 w 536"/>
              <a:gd name="T1" fmla="*/ 0 h 1576"/>
              <a:gd name="T2" fmla="*/ 850900 w 536"/>
              <a:gd name="T3" fmla="*/ 1892300 h 1576"/>
              <a:gd name="T4" fmla="*/ 12700 w 536"/>
              <a:gd name="T5" fmla="*/ 2501900 h 1576"/>
              <a:gd name="T6" fmla="*/ 0 w 536"/>
              <a:gd name="T7" fmla="*/ 673100 h 1576"/>
              <a:gd name="T8" fmla="*/ 815975 w 536"/>
              <a:gd name="T9" fmla="*/ 0 h 15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6" h="1576">
                <a:moveTo>
                  <a:pt x="514" y="0"/>
                </a:moveTo>
                <a:lnTo>
                  <a:pt x="536" y="1192"/>
                </a:lnTo>
                <a:lnTo>
                  <a:pt x="8" y="1576"/>
                </a:lnTo>
                <a:lnTo>
                  <a:pt x="0" y="424"/>
                </a:lnTo>
                <a:lnTo>
                  <a:pt x="514" y="0"/>
                </a:lnTo>
                <a:close/>
              </a:path>
            </a:pathLst>
          </a:custGeom>
          <a:solidFill>
            <a:srgbClr val="0033CC">
              <a:alpha val="45882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29" name="Freeform 109"/>
          <p:cNvSpPr>
            <a:spLocks/>
          </p:cNvSpPr>
          <p:nvPr/>
        </p:nvSpPr>
        <p:spPr bwMode="auto">
          <a:xfrm>
            <a:off x="622300" y="2044700"/>
            <a:ext cx="2298700" cy="1841500"/>
          </a:xfrm>
          <a:custGeom>
            <a:avLst/>
            <a:gdLst>
              <a:gd name="T0" fmla="*/ 2298700 w 1448"/>
              <a:gd name="T1" fmla="*/ 0 h 1160"/>
              <a:gd name="T2" fmla="*/ 2286000 w 1448"/>
              <a:gd name="T3" fmla="*/ 1841500 h 1160"/>
              <a:gd name="T4" fmla="*/ 12700 w 1448"/>
              <a:gd name="T5" fmla="*/ 1828800 h 1160"/>
              <a:gd name="T6" fmla="*/ 0 w 1448"/>
              <a:gd name="T7" fmla="*/ 0 h 1160"/>
              <a:gd name="T8" fmla="*/ 2298700 w 1448"/>
              <a:gd name="T9" fmla="*/ 0 h 11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48" h="1160">
                <a:moveTo>
                  <a:pt x="1448" y="0"/>
                </a:moveTo>
                <a:lnTo>
                  <a:pt x="1440" y="1160"/>
                </a:lnTo>
                <a:lnTo>
                  <a:pt x="8" y="1152"/>
                </a:lnTo>
                <a:lnTo>
                  <a:pt x="0" y="0"/>
                </a:lnTo>
                <a:lnTo>
                  <a:pt x="1448" y="0"/>
                </a:lnTo>
                <a:close/>
              </a:path>
            </a:pathLst>
          </a:custGeom>
          <a:solidFill>
            <a:srgbClr val="FFFF00">
              <a:alpha val="45882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9" name="Freeform 94"/>
          <p:cNvSpPr>
            <a:spLocks/>
          </p:cNvSpPr>
          <p:nvPr/>
        </p:nvSpPr>
        <p:spPr bwMode="auto">
          <a:xfrm>
            <a:off x="2009775" y="2324100"/>
            <a:ext cx="223838" cy="190500"/>
          </a:xfrm>
          <a:custGeom>
            <a:avLst/>
            <a:gdLst>
              <a:gd name="T0" fmla="*/ 223838 w 141"/>
              <a:gd name="T1" fmla="*/ 0 h 120"/>
              <a:gd name="T2" fmla="*/ 0 w 141"/>
              <a:gd name="T3" fmla="*/ 190500 h 1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41" h="120">
                <a:moveTo>
                  <a:pt x="141" y="0"/>
                </a:moveTo>
                <a:lnTo>
                  <a:pt x="0" y="12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23" name="Freeform 103"/>
          <p:cNvSpPr>
            <a:spLocks/>
          </p:cNvSpPr>
          <p:nvPr/>
        </p:nvSpPr>
        <p:spPr bwMode="auto">
          <a:xfrm>
            <a:off x="1997075" y="1870075"/>
            <a:ext cx="231775" cy="641350"/>
          </a:xfrm>
          <a:custGeom>
            <a:avLst/>
            <a:gdLst>
              <a:gd name="T0" fmla="*/ 3175 w 146"/>
              <a:gd name="T1" fmla="*/ 641350 h 404"/>
              <a:gd name="T2" fmla="*/ 231775 w 146"/>
              <a:gd name="T3" fmla="*/ 457200 h 404"/>
              <a:gd name="T4" fmla="*/ 225425 w 146"/>
              <a:gd name="T5" fmla="*/ 0 h 404"/>
              <a:gd name="T6" fmla="*/ 0 w 146"/>
              <a:gd name="T7" fmla="*/ 161925 h 404"/>
              <a:gd name="T8" fmla="*/ 3175 w 146"/>
              <a:gd name="T9" fmla="*/ 641350 h 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6" h="404">
                <a:moveTo>
                  <a:pt x="2" y="404"/>
                </a:moveTo>
                <a:lnTo>
                  <a:pt x="146" y="288"/>
                </a:lnTo>
                <a:lnTo>
                  <a:pt x="142" y="0"/>
                </a:lnTo>
                <a:lnTo>
                  <a:pt x="0" y="102"/>
                </a:lnTo>
                <a:lnTo>
                  <a:pt x="2" y="40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87000"/>
                </a:schemeClr>
              </a:gs>
              <a:gs pos="100000">
                <a:srgbClr val="FF0000">
                  <a:alpha val="75998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25" name="Freeform 105"/>
          <p:cNvSpPr>
            <a:spLocks/>
          </p:cNvSpPr>
          <p:nvPr/>
        </p:nvSpPr>
        <p:spPr bwMode="auto">
          <a:xfrm>
            <a:off x="1981200" y="1857375"/>
            <a:ext cx="257175" cy="657225"/>
          </a:xfrm>
          <a:custGeom>
            <a:avLst/>
            <a:gdLst>
              <a:gd name="T0" fmla="*/ 15875 w 162"/>
              <a:gd name="T1" fmla="*/ 657225 h 414"/>
              <a:gd name="T2" fmla="*/ 257175 w 162"/>
              <a:gd name="T3" fmla="*/ 457200 h 414"/>
              <a:gd name="T4" fmla="*/ 257175 w 162"/>
              <a:gd name="T5" fmla="*/ 0 h 414"/>
              <a:gd name="T6" fmla="*/ 0 w 162"/>
              <a:gd name="T7" fmla="*/ 187325 h 414"/>
              <a:gd name="T8" fmla="*/ 15875 w 162"/>
              <a:gd name="T9" fmla="*/ 657225 h 4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2" h="414">
                <a:moveTo>
                  <a:pt x="10" y="414"/>
                </a:moveTo>
                <a:lnTo>
                  <a:pt x="162" y="288"/>
                </a:lnTo>
                <a:lnTo>
                  <a:pt x="162" y="0"/>
                </a:lnTo>
                <a:lnTo>
                  <a:pt x="0" y="118"/>
                </a:lnTo>
                <a:lnTo>
                  <a:pt x="10" y="41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53" name="Freeform 33"/>
          <p:cNvSpPr>
            <a:spLocks/>
          </p:cNvSpPr>
          <p:nvPr/>
        </p:nvSpPr>
        <p:spPr bwMode="auto">
          <a:xfrm>
            <a:off x="2228850" y="1863725"/>
            <a:ext cx="923925" cy="469900"/>
          </a:xfrm>
          <a:custGeom>
            <a:avLst/>
            <a:gdLst>
              <a:gd name="T0" fmla="*/ 3175 w 582"/>
              <a:gd name="T1" fmla="*/ 469900 h 296"/>
              <a:gd name="T2" fmla="*/ 923925 w 582"/>
              <a:gd name="T3" fmla="*/ 469900 h 296"/>
              <a:gd name="T4" fmla="*/ 911225 w 582"/>
              <a:gd name="T5" fmla="*/ 3175 h 296"/>
              <a:gd name="T6" fmla="*/ 0 w 582"/>
              <a:gd name="T7" fmla="*/ 0 h 296"/>
              <a:gd name="T8" fmla="*/ 3175 w 582"/>
              <a:gd name="T9" fmla="*/ 469900 h 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82" h="296">
                <a:moveTo>
                  <a:pt x="2" y="296"/>
                </a:moveTo>
                <a:lnTo>
                  <a:pt x="582" y="296"/>
                </a:lnTo>
                <a:lnTo>
                  <a:pt x="574" y="2"/>
                </a:lnTo>
                <a:lnTo>
                  <a:pt x="0" y="0"/>
                </a:lnTo>
                <a:lnTo>
                  <a:pt x="2" y="296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87000"/>
                </a:schemeClr>
              </a:gs>
              <a:gs pos="100000">
                <a:srgbClr val="FFFF00">
                  <a:alpha val="75998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" name="Group 110"/>
          <p:cNvGrpSpPr>
            <a:grpSpLocks/>
          </p:cNvGrpSpPr>
          <p:nvPr/>
        </p:nvGrpSpPr>
        <p:grpSpPr bwMode="auto">
          <a:xfrm>
            <a:off x="4355976" y="5745782"/>
            <a:ext cx="3671888" cy="646113"/>
            <a:chOff x="3024" y="1408"/>
            <a:chExt cx="2313" cy="407"/>
          </a:xfrm>
        </p:grpSpPr>
        <p:grpSp>
          <p:nvGrpSpPr>
            <p:cNvPr id="3" name="Group 111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72" name="Text Box 112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3</a:t>
                </a:r>
              </a:p>
            </p:txBody>
          </p:sp>
          <p:sp>
            <p:nvSpPr>
              <p:cNvPr id="73" name="Text Box 113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  <p:sp>
            <p:nvSpPr>
              <p:cNvPr id="74" name="Text Box 114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1</a:t>
                </a:r>
              </a:p>
            </p:txBody>
          </p:sp>
          <p:sp>
            <p:nvSpPr>
              <p:cNvPr id="75" name="Text Box 115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0</a:t>
                </a:r>
              </a:p>
            </p:txBody>
          </p:sp>
          <p:sp>
            <p:nvSpPr>
              <p:cNvPr id="76" name="Text Box 116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</p:grpSp>
        <p:sp>
          <p:nvSpPr>
            <p:cNvPr id="58" name="Rectangle 117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" name="AutoShape 118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" name="Text Box 119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 dirty="0" smtClean="0">
                  <a:cs typeface="Arial" charset="0"/>
                </a:rPr>
                <a:t>8</a:t>
              </a:r>
              <a:endParaRPr lang="ru-RU" b="1" dirty="0">
                <a:cs typeface="Arial" charset="0"/>
              </a:endParaRPr>
            </a:p>
          </p:txBody>
        </p:sp>
        <p:sp>
          <p:nvSpPr>
            <p:cNvPr id="61" name="Rectangle 120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" name="Rectangle 121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" name="Rectangle 122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cs typeface="Arial" charset="0"/>
              </a:endParaRPr>
            </a:p>
          </p:txBody>
        </p:sp>
        <p:sp>
          <p:nvSpPr>
            <p:cNvPr id="64" name="Rectangle 123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" name="Rectangle 124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" name="Rectangle 125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" name="Text Box 126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68" name="Text Box 127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69" name="Text Box 128"/>
            <p:cNvSpPr txBox="1">
              <a:spLocks noChangeArrowheads="1"/>
            </p:cNvSpPr>
            <p:nvPr/>
          </p:nvSpPr>
          <p:spPr bwMode="auto">
            <a:xfrm>
              <a:off x="3642" y="1408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>
                  <a:cs typeface="Arial" charset="0"/>
                </a:rPr>
                <a:t>3</a:t>
              </a:r>
            </a:p>
          </p:txBody>
        </p:sp>
        <p:sp>
          <p:nvSpPr>
            <p:cNvPr id="70" name="Text Box 129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7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71" name="Text Box 130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6</a:t>
              </a:r>
              <a:endParaRPr lang="ru-RU" sz="3600" b="1" dirty="0">
                <a:cs typeface="Arial" charset="0"/>
              </a:endParaRPr>
            </a:p>
          </p:txBody>
        </p:sp>
      </p:grpSp>
      <p:sp>
        <p:nvSpPr>
          <p:cNvPr id="46" name="Заголовок 45"/>
          <p:cNvSpPr>
            <a:spLocks noGrp="1"/>
          </p:cNvSpPr>
          <p:nvPr>
            <p:ph type="title"/>
          </p:nvPr>
        </p:nvSpPr>
        <p:spPr>
          <a:xfrm>
            <a:off x="395536" y="0"/>
            <a:ext cx="723900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№4.</a:t>
            </a:r>
            <a:r>
              <a:rPr lang="ru-RU" sz="2400" dirty="0" smtClean="0"/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Найдите площадь поверхности многогранника, изображенного на рисунке (все двугранные </a:t>
            </a:r>
            <a:r>
              <a:rPr lang="ru-RU" sz="2200" dirty="0" err="1" smtClean="0">
                <a:solidFill>
                  <a:schemeClr val="tx1"/>
                </a:solidFill>
              </a:rPr>
              <a:t>угы</a:t>
            </a:r>
            <a:r>
              <a:rPr lang="ru-RU" sz="2200" dirty="0" smtClean="0">
                <a:solidFill>
                  <a:schemeClr val="tx1"/>
                </a:solidFill>
              </a:rPr>
              <a:t> прямые)</a:t>
            </a:r>
            <a:endParaRPr lang="ru-R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28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48148E-6 L -0.01076 0.00926 L -0.02378 0.02546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307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8" y="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48148E-6 L 0.05834 1.48148E-6 L 0.10157 0.00092 " pathEditMode="relative" rAng="0" ptsTypes="AAA">
                                      <p:cBhvr>
                                        <p:cTn id="28" dur="2000" fill="hold"/>
                                        <p:tgtEl>
                                          <p:spTgt spid="308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3.33333E-6 -0.04445 L -3.33333E-6 -0.06667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30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0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5" grpId="0"/>
      <p:bldP spid="30824" grpId="0" animBg="1"/>
      <p:bldP spid="30824" grpId="1" animBg="1"/>
      <p:bldP spid="30827" grpId="0" animBg="1"/>
      <p:bldP spid="30828" grpId="0" animBg="1"/>
      <p:bldP spid="30829" grpId="0" animBg="1"/>
      <p:bldP spid="30823" grpId="0" animBg="1"/>
      <p:bldP spid="30823" grpId="1" animBg="1"/>
      <p:bldP spid="30825" grpId="0" animBg="1"/>
      <p:bldP spid="30753" grpId="0" animBg="1"/>
      <p:bldP spid="3075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67"/>
          <p:cNvSpPr>
            <a:spLocks/>
          </p:cNvSpPr>
          <p:nvPr/>
        </p:nvSpPr>
        <p:spPr bwMode="auto">
          <a:xfrm>
            <a:off x="692150" y="2997200"/>
            <a:ext cx="1860550" cy="1117600"/>
          </a:xfrm>
          <a:custGeom>
            <a:avLst/>
            <a:gdLst>
              <a:gd name="T0" fmla="*/ 0 w 1172"/>
              <a:gd name="T1" fmla="*/ 1117600 h 704"/>
              <a:gd name="T2" fmla="*/ 1860550 w 1172"/>
              <a:gd name="T3" fmla="*/ 1117600 h 704"/>
              <a:gd name="T4" fmla="*/ 1854200 w 1172"/>
              <a:gd name="T5" fmla="*/ 0 h 704"/>
              <a:gd name="T6" fmla="*/ 0 w 1172"/>
              <a:gd name="T7" fmla="*/ 6350 h 704"/>
              <a:gd name="T8" fmla="*/ 0 w 1172"/>
              <a:gd name="T9" fmla="*/ 1117600 h 7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72" h="704">
                <a:moveTo>
                  <a:pt x="0" y="704"/>
                </a:moveTo>
                <a:lnTo>
                  <a:pt x="1172" y="704"/>
                </a:lnTo>
                <a:lnTo>
                  <a:pt x="1168" y="0"/>
                </a:lnTo>
                <a:lnTo>
                  <a:pt x="0" y="4"/>
                </a:lnTo>
                <a:lnTo>
                  <a:pt x="0" y="704"/>
                </a:lnTo>
                <a:close/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0" name="Freeform 68"/>
          <p:cNvSpPr>
            <a:spLocks/>
          </p:cNvSpPr>
          <p:nvPr/>
        </p:nvSpPr>
        <p:spPr bwMode="auto">
          <a:xfrm>
            <a:off x="704850" y="1352550"/>
            <a:ext cx="2520950" cy="2762250"/>
          </a:xfrm>
          <a:custGeom>
            <a:avLst/>
            <a:gdLst>
              <a:gd name="T0" fmla="*/ 1847850 w 1588"/>
              <a:gd name="T1" fmla="*/ 2762250 h 1740"/>
              <a:gd name="T2" fmla="*/ 2520950 w 1588"/>
              <a:gd name="T3" fmla="*/ 2247900 h 1740"/>
              <a:gd name="T4" fmla="*/ 2501900 w 1588"/>
              <a:gd name="T5" fmla="*/ 1123950 h 1740"/>
              <a:gd name="T6" fmla="*/ 1778000 w 1588"/>
              <a:gd name="T7" fmla="*/ 1130300 h 1740"/>
              <a:gd name="T8" fmla="*/ 1778000 w 1588"/>
              <a:gd name="T9" fmla="*/ 19050 h 1740"/>
              <a:gd name="T10" fmla="*/ 673100 w 1588"/>
              <a:gd name="T11" fmla="*/ 0 h 1740"/>
              <a:gd name="T12" fmla="*/ 336550 w 1588"/>
              <a:gd name="T13" fmla="*/ 273050 h 1740"/>
              <a:gd name="T14" fmla="*/ 336550 w 1588"/>
              <a:gd name="T15" fmla="*/ 1384300 h 1740"/>
              <a:gd name="T16" fmla="*/ 0 w 1588"/>
              <a:gd name="T17" fmla="*/ 1638300 h 17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588" h="1740">
                <a:moveTo>
                  <a:pt x="1164" y="1740"/>
                </a:moveTo>
                <a:lnTo>
                  <a:pt x="1588" y="1416"/>
                </a:lnTo>
                <a:lnTo>
                  <a:pt x="1576" y="708"/>
                </a:lnTo>
                <a:lnTo>
                  <a:pt x="1120" y="712"/>
                </a:lnTo>
                <a:lnTo>
                  <a:pt x="1120" y="12"/>
                </a:lnTo>
                <a:lnTo>
                  <a:pt x="424" y="0"/>
                </a:lnTo>
                <a:lnTo>
                  <a:pt x="212" y="172"/>
                </a:lnTo>
                <a:lnTo>
                  <a:pt x="212" y="872"/>
                </a:lnTo>
                <a:lnTo>
                  <a:pt x="0" y="1032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Freeform 69"/>
          <p:cNvSpPr>
            <a:spLocks/>
          </p:cNvSpPr>
          <p:nvPr/>
        </p:nvSpPr>
        <p:spPr bwMode="auto">
          <a:xfrm>
            <a:off x="1028700" y="1365250"/>
            <a:ext cx="1447800" cy="260350"/>
          </a:xfrm>
          <a:custGeom>
            <a:avLst/>
            <a:gdLst>
              <a:gd name="T0" fmla="*/ 1447800 w 912"/>
              <a:gd name="T1" fmla="*/ 0 h 164"/>
              <a:gd name="T2" fmla="*/ 1111250 w 912"/>
              <a:gd name="T3" fmla="*/ 260350 h 164"/>
              <a:gd name="T4" fmla="*/ 0 w 912"/>
              <a:gd name="T5" fmla="*/ 260350 h 16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12" h="164">
                <a:moveTo>
                  <a:pt x="912" y="0"/>
                </a:moveTo>
                <a:lnTo>
                  <a:pt x="700" y="164"/>
                </a:lnTo>
                <a:lnTo>
                  <a:pt x="0" y="164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2" name="Freeform 70"/>
          <p:cNvSpPr>
            <a:spLocks/>
          </p:cNvSpPr>
          <p:nvPr/>
        </p:nvSpPr>
        <p:spPr bwMode="auto">
          <a:xfrm>
            <a:off x="1022350" y="1625600"/>
            <a:ext cx="1123950" cy="1117600"/>
          </a:xfrm>
          <a:custGeom>
            <a:avLst/>
            <a:gdLst>
              <a:gd name="T0" fmla="*/ 1123950 w 708"/>
              <a:gd name="T1" fmla="*/ 0 h 704"/>
              <a:gd name="T2" fmla="*/ 1123950 w 708"/>
              <a:gd name="T3" fmla="*/ 1117600 h 704"/>
              <a:gd name="T4" fmla="*/ 0 w 708"/>
              <a:gd name="T5" fmla="*/ 1111250 h 70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08" h="704">
                <a:moveTo>
                  <a:pt x="708" y="0"/>
                </a:moveTo>
                <a:lnTo>
                  <a:pt x="708" y="704"/>
                </a:lnTo>
                <a:lnTo>
                  <a:pt x="0" y="70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3" name="Freeform 71"/>
          <p:cNvSpPr>
            <a:spLocks/>
          </p:cNvSpPr>
          <p:nvPr/>
        </p:nvSpPr>
        <p:spPr bwMode="auto">
          <a:xfrm>
            <a:off x="2146300" y="2476500"/>
            <a:ext cx="336550" cy="260350"/>
          </a:xfrm>
          <a:custGeom>
            <a:avLst/>
            <a:gdLst>
              <a:gd name="T0" fmla="*/ 0 w 212"/>
              <a:gd name="T1" fmla="*/ 260350 h 164"/>
              <a:gd name="T2" fmla="*/ 336550 w 212"/>
              <a:gd name="T3" fmla="*/ 0 h 16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12" h="164">
                <a:moveTo>
                  <a:pt x="0" y="164"/>
                </a:moveTo>
                <a:lnTo>
                  <a:pt x="212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4" name="Freeform 72"/>
          <p:cNvSpPr>
            <a:spLocks/>
          </p:cNvSpPr>
          <p:nvPr/>
        </p:nvSpPr>
        <p:spPr bwMode="auto">
          <a:xfrm>
            <a:off x="2533650" y="2489200"/>
            <a:ext cx="666750" cy="514350"/>
          </a:xfrm>
          <a:custGeom>
            <a:avLst/>
            <a:gdLst>
              <a:gd name="T0" fmla="*/ 0 w 420"/>
              <a:gd name="T1" fmla="*/ 514350 h 324"/>
              <a:gd name="T2" fmla="*/ 666750 w 420"/>
              <a:gd name="T3" fmla="*/ 0 h 32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20" h="324">
                <a:moveTo>
                  <a:pt x="0" y="324"/>
                </a:moveTo>
                <a:lnTo>
                  <a:pt x="42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938" name="Text Box 74"/>
          <p:cNvSpPr txBox="1">
            <a:spLocks noChangeArrowheads="1"/>
          </p:cNvSpPr>
          <p:nvPr/>
        </p:nvSpPr>
        <p:spPr bwMode="auto">
          <a:xfrm>
            <a:off x="838200" y="1219200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36939" name="Text Box 75"/>
          <p:cNvSpPr txBox="1">
            <a:spLocks noChangeArrowheads="1"/>
          </p:cNvSpPr>
          <p:nvPr/>
        </p:nvSpPr>
        <p:spPr bwMode="auto">
          <a:xfrm>
            <a:off x="741363" y="1968500"/>
            <a:ext cx="325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6940" name="Text Box 76"/>
          <p:cNvSpPr txBox="1">
            <a:spLocks noChangeArrowheads="1"/>
          </p:cNvSpPr>
          <p:nvPr/>
        </p:nvSpPr>
        <p:spPr bwMode="auto">
          <a:xfrm>
            <a:off x="1624528" y="93839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6941" name="Text Box 77"/>
          <p:cNvSpPr txBox="1">
            <a:spLocks noChangeArrowheads="1"/>
          </p:cNvSpPr>
          <p:nvPr/>
        </p:nvSpPr>
        <p:spPr bwMode="auto">
          <a:xfrm>
            <a:off x="1339850" y="2286000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36942" name="Text Box 78"/>
          <p:cNvSpPr txBox="1">
            <a:spLocks noChangeArrowheads="1"/>
          </p:cNvSpPr>
          <p:nvPr/>
        </p:nvSpPr>
        <p:spPr bwMode="auto">
          <a:xfrm>
            <a:off x="2819400" y="3733800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6943" name="Text Box 79"/>
          <p:cNvSpPr txBox="1">
            <a:spLocks noChangeArrowheads="1"/>
          </p:cNvSpPr>
          <p:nvPr/>
        </p:nvSpPr>
        <p:spPr bwMode="auto">
          <a:xfrm>
            <a:off x="1447800" y="4038600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11281" name="Freeform 80"/>
          <p:cNvSpPr>
            <a:spLocks/>
          </p:cNvSpPr>
          <p:nvPr/>
        </p:nvSpPr>
        <p:spPr bwMode="auto">
          <a:xfrm>
            <a:off x="1371600" y="1371600"/>
            <a:ext cx="1835150" cy="2235200"/>
          </a:xfrm>
          <a:custGeom>
            <a:avLst/>
            <a:gdLst>
              <a:gd name="T0" fmla="*/ 0 w 1156"/>
              <a:gd name="T1" fmla="*/ 0 h 1408"/>
              <a:gd name="T2" fmla="*/ 0 w 1156"/>
              <a:gd name="T3" fmla="*/ 2235200 h 1408"/>
              <a:gd name="T4" fmla="*/ 1835150 w 1156"/>
              <a:gd name="T5" fmla="*/ 2235200 h 14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56" h="1408">
                <a:moveTo>
                  <a:pt x="0" y="0"/>
                </a:moveTo>
                <a:lnTo>
                  <a:pt x="0" y="1408"/>
                </a:lnTo>
                <a:lnTo>
                  <a:pt x="1156" y="1408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81"/>
          <p:cNvSpPr>
            <a:spLocks noChangeShapeType="1"/>
          </p:cNvSpPr>
          <p:nvPr/>
        </p:nvSpPr>
        <p:spPr bwMode="auto">
          <a:xfrm flipH="1">
            <a:off x="685800" y="3581400"/>
            <a:ext cx="685800" cy="5334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947" name="Text Box 83"/>
          <p:cNvSpPr txBox="1">
            <a:spLocks noChangeArrowheads="1"/>
          </p:cNvSpPr>
          <p:nvPr/>
        </p:nvSpPr>
        <p:spPr bwMode="auto">
          <a:xfrm>
            <a:off x="381000" y="3276600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6948" name="Freeform 84"/>
          <p:cNvSpPr>
            <a:spLocks/>
          </p:cNvSpPr>
          <p:nvPr/>
        </p:nvSpPr>
        <p:spPr bwMode="auto">
          <a:xfrm>
            <a:off x="1016000" y="2451100"/>
            <a:ext cx="1460500" cy="292100"/>
          </a:xfrm>
          <a:custGeom>
            <a:avLst/>
            <a:gdLst>
              <a:gd name="T0" fmla="*/ 1117600 w 920"/>
              <a:gd name="T1" fmla="*/ 279400 h 184"/>
              <a:gd name="T2" fmla="*/ 1460500 w 920"/>
              <a:gd name="T3" fmla="*/ 12700 h 184"/>
              <a:gd name="T4" fmla="*/ 381000 w 920"/>
              <a:gd name="T5" fmla="*/ 0 h 184"/>
              <a:gd name="T6" fmla="*/ 0 w 920"/>
              <a:gd name="T7" fmla="*/ 292100 h 184"/>
              <a:gd name="T8" fmla="*/ 1117600 w 920"/>
              <a:gd name="T9" fmla="*/ 279400 h 1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20" h="184">
                <a:moveTo>
                  <a:pt x="704" y="176"/>
                </a:moveTo>
                <a:lnTo>
                  <a:pt x="920" y="8"/>
                </a:lnTo>
                <a:lnTo>
                  <a:pt x="240" y="0"/>
                </a:lnTo>
                <a:lnTo>
                  <a:pt x="0" y="184"/>
                </a:lnTo>
                <a:lnTo>
                  <a:pt x="704" y="176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50998"/>
                </a:schemeClr>
              </a:gs>
              <a:gs pos="100000">
                <a:srgbClr val="FF0000">
                  <a:alpha val="46001"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dirty="0"/>
          </a:p>
        </p:txBody>
      </p:sp>
      <p:graphicFrame>
        <p:nvGraphicFramePr>
          <p:cNvPr id="36967" name="Object 10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26660403"/>
              </p:ext>
            </p:extLst>
          </p:nvPr>
        </p:nvGraphicFramePr>
        <p:xfrm>
          <a:off x="5080000" y="1439863"/>
          <a:ext cx="2422525" cy="525462"/>
        </p:xfrm>
        <a:graphic>
          <a:graphicData uri="http://schemas.openxmlformats.org/presentationml/2006/ole">
            <p:oleObj spid="_x0000_s21506" name="Формула" r:id="rId3" imgW="990170" imgH="215806" progId="Equation.3">
              <p:embed/>
            </p:oleObj>
          </a:graphicData>
        </a:graphic>
      </p:graphicFrame>
      <p:sp>
        <p:nvSpPr>
          <p:cNvPr id="36978" name="Text Box 114"/>
          <p:cNvSpPr txBox="1">
            <a:spLocks noChangeArrowheads="1"/>
          </p:cNvSpPr>
          <p:nvPr/>
        </p:nvSpPr>
        <p:spPr bwMode="auto">
          <a:xfrm>
            <a:off x="6705600" y="2501903"/>
            <a:ext cx="184150" cy="523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  <a:sym typeface="Symbol" pitchFamily="18" charset="2"/>
            </a:endParaRPr>
          </a:p>
        </p:txBody>
      </p:sp>
      <p:graphicFrame>
        <p:nvGraphicFramePr>
          <p:cNvPr id="36984" name="Object 12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77232222"/>
              </p:ext>
            </p:extLst>
          </p:nvPr>
        </p:nvGraphicFramePr>
        <p:xfrm>
          <a:off x="4857750" y="2949575"/>
          <a:ext cx="2452688" cy="525463"/>
        </p:xfrm>
        <a:graphic>
          <a:graphicData uri="http://schemas.openxmlformats.org/presentationml/2006/ole">
            <p:oleObj spid="_x0000_s21507" name="Формула" r:id="rId4" imgW="1002865" imgH="215806" progId="Equation.3">
              <p:embed/>
            </p:oleObj>
          </a:graphicData>
        </a:graphic>
      </p:graphicFrame>
      <p:grpSp>
        <p:nvGrpSpPr>
          <p:cNvPr id="4" name="Group 123"/>
          <p:cNvGrpSpPr>
            <a:grpSpLocks/>
          </p:cNvGrpSpPr>
          <p:nvPr/>
        </p:nvGrpSpPr>
        <p:grpSpPr bwMode="auto">
          <a:xfrm>
            <a:off x="3851920" y="5877272"/>
            <a:ext cx="3671888" cy="646113"/>
            <a:chOff x="3024" y="1408"/>
            <a:chExt cx="2313" cy="407"/>
          </a:xfrm>
        </p:grpSpPr>
        <p:grpSp>
          <p:nvGrpSpPr>
            <p:cNvPr id="6" name="Group 124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11312" name="Text Box 125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3</a:t>
                </a:r>
              </a:p>
            </p:txBody>
          </p:sp>
          <p:sp>
            <p:nvSpPr>
              <p:cNvPr id="11313" name="Text Box 126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  <p:sp>
            <p:nvSpPr>
              <p:cNvPr id="11314" name="Text Box 127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1</a:t>
                </a:r>
              </a:p>
            </p:txBody>
          </p:sp>
          <p:sp>
            <p:nvSpPr>
              <p:cNvPr id="11315" name="Text Box 128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0</a:t>
                </a:r>
              </a:p>
            </p:txBody>
          </p:sp>
          <p:sp>
            <p:nvSpPr>
              <p:cNvPr id="11316" name="Text Box 129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sz="1000" b="1">
                    <a:cs typeface="Arial" charset="0"/>
                  </a:rPr>
                  <a:t>х</a:t>
                </a:r>
              </a:p>
            </p:txBody>
          </p:sp>
        </p:grpSp>
        <p:sp>
          <p:nvSpPr>
            <p:cNvPr id="11298" name="Rectangle 130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99" name="AutoShape 131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0" name="Text Box 132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7763" dir="189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 dirty="0" smtClean="0">
                  <a:cs typeface="Arial" charset="0"/>
                </a:rPr>
                <a:t>8</a:t>
              </a:r>
              <a:endParaRPr lang="ru-RU" b="1" dirty="0">
                <a:cs typeface="Arial" charset="0"/>
              </a:endParaRPr>
            </a:p>
          </p:txBody>
        </p:sp>
        <p:sp>
          <p:nvSpPr>
            <p:cNvPr id="11301" name="Rectangle 133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2" name="Rectangle 134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3" name="Rectangle 135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cs typeface="Arial" charset="0"/>
              </a:endParaRPr>
            </a:p>
          </p:txBody>
        </p:sp>
        <p:sp>
          <p:nvSpPr>
            <p:cNvPr id="11304" name="Rectangle 136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5" name="Rectangle 137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6" name="Rectangle 138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7" name="Text Box 139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11308" name="Text Box 140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200" b="1">
                <a:cs typeface="Arial" charset="0"/>
              </a:endParaRPr>
            </a:p>
          </p:txBody>
        </p:sp>
        <p:sp>
          <p:nvSpPr>
            <p:cNvPr id="11309" name="Text Box 141"/>
            <p:cNvSpPr txBox="1">
              <a:spLocks noChangeArrowheads="1"/>
            </p:cNvSpPr>
            <p:nvPr/>
          </p:nvSpPr>
          <p:spPr bwMode="auto">
            <a:xfrm>
              <a:off x="3642" y="1408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8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11310" name="Text Box 142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3600" b="1" dirty="0" smtClean="0">
                  <a:cs typeface="Arial" charset="0"/>
                </a:rPr>
                <a:t>4</a:t>
              </a:r>
              <a:endParaRPr lang="ru-RU" sz="3600" b="1" dirty="0">
                <a:cs typeface="Arial" charset="0"/>
              </a:endParaRPr>
            </a:p>
          </p:txBody>
        </p:sp>
        <p:sp>
          <p:nvSpPr>
            <p:cNvPr id="11311" name="Text Box 143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3600" b="1" dirty="0">
                <a:cs typeface="Arial" charset="0"/>
              </a:endParaRPr>
            </a:p>
          </p:txBody>
        </p:sp>
      </p:grp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511768" y="1371686"/>
                <a:ext cx="15439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3,2,4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768" y="1371686"/>
                <a:ext cx="1543993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82" name="TextBox 81"/>
              <p:cNvSpPr txBox="1"/>
              <p:nvPr/>
            </p:nvSpPr>
            <p:spPr>
              <a:xfrm>
                <a:off x="3367811" y="2501903"/>
                <a:ext cx="15439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3,5,4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7811" y="2501903"/>
                <a:ext cx="1543993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71324198"/>
              </p:ext>
            </p:extLst>
          </p:nvPr>
        </p:nvGraphicFramePr>
        <p:xfrm>
          <a:off x="3990975" y="4565650"/>
          <a:ext cx="3944938" cy="588963"/>
        </p:xfrm>
        <a:graphic>
          <a:graphicData uri="http://schemas.openxmlformats.org/presentationml/2006/ole">
            <p:oleObj spid="_x0000_s21508" name="Формула" r:id="rId7" imgW="1612900" imgH="241300" progId="Equation.3">
              <p:embed/>
            </p:oleObj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H="1">
            <a:off x="2552700" y="1741018"/>
            <a:ext cx="314325" cy="1038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3283764" y="2871235"/>
            <a:ext cx="424140" cy="1545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Заголовок 47"/>
          <p:cNvSpPr>
            <a:spLocks noGrp="1"/>
          </p:cNvSpPr>
          <p:nvPr>
            <p:ph type="title"/>
          </p:nvPr>
        </p:nvSpPr>
        <p:spPr>
          <a:xfrm>
            <a:off x="251520" y="116632"/>
            <a:ext cx="7920880" cy="1143000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rgbClr val="FF0000"/>
                </a:solidFill>
              </a:rPr>
              <a:t>№5.</a:t>
            </a:r>
            <a:r>
              <a:rPr lang="ru-RU" sz="2200" dirty="0" smtClean="0"/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Найдите Объем многогранника, изображенного на рисунке (все двугранные углы прямые)</a:t>
            </a:r>
            <a:endParaRPr lang="ru-R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779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47" grpId="0"/>
      <p:bldP spid="36948" grpId="0" animBg="1"/>
      <p:bldP spid="2" grpId="0" animBg="1"/>
      <p:bldP spid="8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Проверка домашнего задания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61344"/>
            <a:ext cx="7776864" cy="1315528"/>
          </a:xfrm>
        </p:spPr>
        <p:txBody>
          <a:bodyPr/>
          <a:lstStyle/>
          <a:p>
            <a:r>
              <a:rPr lang="ru-RU" b="1" dirty="0" smtClean="0"/>
              <a:t>Найдите угол между диагональю куба и диагональю грани куба, если они не имеют общих точек. </a:t>
            </a:r>
          </a:p>
          <a:p>
            <a:endParaRPr lang="ru-RU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3467100" y="2012950"/>
          <a:ext cx="2976563" cy="2406650"/>
        </p:xfrm>
        <a:graphic>
          <a:graphicData uri="http://schemas.openxmlformats.org/presentationml/2006/ole">
            <p:oleObj spid="_x0000_s22531" name="Формула" r:id="rId3" imgW="1206360" imgH="965160" progId="Equation.3">
              <p:embed/>
            </p:oleObj>
          </a:graphicData>
        </a:graphic>
      </p:graphicFrame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3393529" y="4522440"/>
          <a:ext cx="3914775" cy="1066800"/>
        </p:xfrm>
        <a:graphic>
          <a:graphicData uri="http://schemas.openxmlformats.org/presentationml/2006/ole">
            <p:oleObj spid="_x0000_s22533" name="Формула" r:id="rId4" imgW="1688760" imgH="4572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995936" y="5877272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Ответ: 90.</a:t>
            </a:r>
            <a:endParaRPr lang="ru-RU" sz="2800" b="1" dirty="0"/>
          </a:p>
        </p:txBody>
      </p:sp>
      <p:pic>
        <p:nvPicPr>
          <p:cNvPr id="12" name="Рисунок 1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381716"/>
            <a:ext cx="3131185" cy="4071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Решение задач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836712"/>
            <a:ext cx="8208912" cy="158417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Найдите площадь поверхности и объем прямоугольного параллелепипеда </a:t>
            </a:r>
            <a:r>
              <a:rPr lang="en-US" b="1" dirty="0" smtClean="0"/>
              <a:t>ABCDA1B1C1D1</a:t>
            </a:r>
            <a:r>
              <a:rPr lang="ru-RU" b="1" dirty="0" smtClean="0"/>
              <a:t> , если его диагональ </a:t>
            </a:r>
            <a:r>
              <a:rPr lang="en-US" b="1" dirty="0" smtClean="0"/>
              <a:t>BD1=4 </a:t>
            </a:r>
            <a:r>
              <a:rPr lang="ru-RU" b="1" dirty="0" smtClean="0"/>
              <a:t>и составляет с плоскостью грани </a:t>
            </a:r>
            <a:r>
              <a:rPr lang="en-US" b="1" dirty="0" smtClean="0"/>
              <a:t>DAA1 </a:t>
            </a:r>
            <a:r>
              <a:rPr lang="ru-RU" b="1" dirty="0" smtClean="0"/>
              <a:t>угол в 45º, а с ребром </a:t>
            </a:r>
            <a:r>
              <a:rPr lang="en-US" b="1" dirty="0" smtClean="0"/>
              <a:t>DD1 </a:t>
            </a:r>
            <a:r>
              <a:rPr lang="ru-RU" b="1" dirty="0" smtClean="0"/>
              <a:t>- угол в 60º.</a:t>
            </a:r>
            <a:endParaRPr lang="ru-RU" b="1" dirty="0"/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3131840" y="2276475"/>
          <a:ext cx="3090862" cy="381000"/>
        </p:xfrm>
        <a:graphic>
          <a:graphicData uri="http://schemas.openxmlformats.org/presentationml/2006/ole">
            <p:oleObj spid="_x0000_s38914" name="Формула" r:id="rId3" imgW="1866600" imgH="228600" progId="Equation.3">
              <p:embed/>
            </p:oleObj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3114675" y="2616200"/>
          <a:ext cx="5108575" cy="846138"/>
        </p:xfrm>
        <a:graphic>
          <a:graphicData uri="http://schemas.openxmlformats.org/presentationml/2006/ole">
            <p:oleObj spid="_x0000_s38915" name="Формула" r:id="rId4" imgW="3085920" imgH="507960" progId="Equation.3">
              <p:embed/>
            </p:oleObj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3203848" y="3429000"/>
          <a:ext cx="4435475" cy="1057275"/>
        </p:xfrm>
        <a:graphic>
          <a:graphicData uri="http://schemas.openxmlformats.org/presentationml/2006/ole">
            <p:oleObj spid="_x0000_s38916" name="Формула" r:id="rId5" imgW="2679480" imgH="634680" progId="Equation.3">
              <p:embed/>
            </p:oleObj>
          </a:graphicData>
        </a:graphic>
      </p:graphicFrame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3203848" y="4437063"/>
          <a:ext cx="4437062" cy="682625"/>
        </p:xfrm>
        <a:graphic>
          <a:graphicData uri="http://schemas.openxmlformats.org/presentationml/2006/ole">
            <p:oleObj spid="_x0000_s38917" name="Формула" r:id="rId6" imgW="2806560" imgH="431640" progId="Equation.3">
              <p:embed/>
            </p:oleObj>
          </a:graphicData>
        </a:graphic>
      </p:graphicFrame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3101975" y="5229225"/>
          <a:ext cx="4748213" cy="935038"/>
        </p:xfrm>
        <a:graphic>
          <a:graphicData uri="http://schemas.openxmlformats.org/presentationml/2006/ole">
            <p:oleObj spid="_x0000_s38918" name="Формула" r:id="rId7" imgW="2577960" imgH="507960" progId="Equation.3">
              <p:embed/>
            </p:oleObj>
          </a:graphicData>
        </a:graphic>
      </p:graphicFrame>
      <p:pic>
        <p:nvPicPr>
          <p:cNvPr id="38922" name="Picture 10"/>
          <p:cNvPicPr>
            <a:picLocks noChangeAspect="1" noChangeArrowheads="1"/>
          </p:cNvPicPr>
          <p:nvPr/>
        </p:nvPicPr>
        <p:blipFill>
          <a:blip r:embed="rId8" cstate="print"/>
          <a:srcRect r="2289" b="4455"/>
          <a:stretch>
            <a:fillRect/>
          </a:stretch>
        </p:blipFill>
        <p:spPr bwMode="auto">
          <a:xfrm>
            <a:off x="57590" y="2564903"/>
            <a:ext cx="3074250" cy="331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915816" y="6165304"/>
            <a:ext cx="13227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Ответ:</a:t>
            </a:r>
            <a:endParaRPr lang="ru-RU" sz="2800" dirty="0"/>
          </a:p>
        </p:txBody>
      </p:sp>
      <p:graphicFrame>
        <p:nvGraphicFramePr>
          <p:cNvPr id="38919" name="Object 7"/>
          <p:cNvGraphicFramePr>
            <a:graphicFrameLocks noChangeAspect="1"/>
          </p:cNvGraphicFramePr>
          <p:nvPr/>
        </p:nvGraphicFramePr>
        <p:xfrm>
          <a:off x="4154488" y="6165304"/>
          <a:ext cx="1439862" cy="546100"/>
        </p:xfrm>
        <a:graphic>
          <a:graphicData uri="http://schemas.openxmlformats.org/presentationml/2006/ole">
            <p:oleObj spid="_x0000_s38919" name="Формула" r:id="rId9" imgW="634680" imgH="241200" progId="Equation.3">
              <p:embed/>
            </p:oleObj>
          </a:graphicData>
        </a:graphic>
      </p:graphicFrame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5629274" y="6182505"/>
          <a:ext cx="886941" cy="558863"/>
        </p:xfrm>
        <a:graphic>
          <a:graphicData uri="http://schemas.openxmlformats.org/presentationml/2006/ole">
            <p:oleObj spid="_x0000_s38920" name="Формула" r:id="rId10" imgW="34272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6606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Решение задач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4824536" cy="288032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 прямоугольном параллелепипеде </a:t>
            </a:r>
            <a:r>
              <a:rPr lang="en-US" sz="2400" b="1" dirty="0" smtClean="0"/>
              <a:t>ABCDA1B1C1D1 </a:t>
            </a:r>
            <a:r>
              <a:rPr lang="ru-RU" sz="2400" b="1" dirty="0" smtClean="0"/>
              <a:t>известны рёбра AB=5, AD=3, </a:t>
            </a:r>
            <a:r>
              <a:rPr lang="en-US" sz="2400" b="1" dirty="0" smtClean="0"/>
              <a:t>AA1</a:t>
            </a:r>
            <a:r>
              <a:rPr lang="ru-RU" sz="2400" b="1" dirty="0" smtClean="0"/>
              <a:t>=8. Точка К принадлежит ребру АА1 и делит его в отношении 3:5, считая от вершины A. </a:t>
            </a:r>
            <a:endParaRPr lang="en-US" sz="2400" b="1" dirty="0" smtClean="0"/>
          </a:p>
          <a:p>
            <a:pPr marL="514350" indent="-514350">
              <a:buAutoNum type="alphaLcParenR"/>
            </a:pPr>
            <a:r>
              <a:rPr lang="ru-RU" sz="2400" b="1" dirty="0" smtClean="0"/>
              <a:t>Постройте  сечение этого параллелепипеда плоскостью, проходящей через точки B, К и </a:t>
            </a:r>
            <a:r>
              <a:rPr lang="en-US" sz="2400" b="1" dirty="0" smtClean="0"/>
              <a:t>D1</a:t>
            </a:r>
            <a:r>
              <a:rPr lang="ru-RU" sz="2400" b="1" dirty="0" smtClean="0"/>
              <a:t>.</a:t>
            </a:r>
          </a:p>
          <a:p>
            <a:pPr marL="514350" indent="-514350">
              <a:buAutoNum type="alphaLcParenR"/>
            </a:pPr>
            <a:r>
              <a:rPr lang="ru-RU" sz="2400" b="1" dirty="0" smtClean="0"/>
              <a:t>Найдите площадь сечения.</a:t>
            </a:r>
            <a:endParaRPr lang="ru-RU" sz="24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268760"/>
            <a:ext cx="299310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Самостоятельная работа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7239000" cy="484632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 уровень.</a:t>
            </a:r>
            <a:r>
              <a:rPr lang="ru-RU" dirty="0" smtClean="0"/>
              <a:t> Тест, составленный на основе  отрытого банка заданий ЕГЭ базового уровня сложности.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2 уровень.</a:t>
            </a:r>
            <a:r>
              <a:rPr lang="ru-RU" dirty="0" smtClean="0"/>
              <a:t> В кубе </a:t>
            </a:r>
            <a:r>
              <a:rPr lang="en-US" dirty="0" smtClean="0"/>
              <a:t>ABCDA1B1C1D1 </a:t>
            </a:r>
            <a:r>
              <a:rPr lang="ru-RU" dirty="0" smtClean="0"/>
              <a:t>все ребра равны 1. Найдите расстояние от точки С до прямой </a:t>
            </a:r>
            <a:r>
              <a:rPr lang="en-US" dirty="0" smtClean="0"/>
              <a:t>AD1.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3 </a:t>
            </a:r>
            <a:r>
              <a:rPr lang="ru-RU" dirty="0" smtClean="0">
                <a:solidFill>
                  <a:srgbClr val="FF0000"/>
                </a:solidFill>
              </a:rPr>
              <a:t>уровень.</a:t>
            </a:r>
            <a:r>
              <a:rPr lang="ru-RU" dirty="0" smtClean="0"/>
              <a:t> В прямоугольном параллелепипеде </a:t>
            </a:r>
            <a:r>
              <a:rPr lang="en-US" dirty="0" smtClean="0"/>
              <a:t>ABCDA1B1C1D1</a:t>
            </a:r>
            <a:r>
              <a:rPr lang="ru-RU" dirty="0" smtClean="0"/>
              <a:t> , у которого АА1=3, </a:t>
            </a:r>
            <a:r>
              <a:rPr lang="en-US" dirty="0" smtClean="0"/>
              <a:t>AD=8, AB=6</a:t>
            </a:r>
            <a:r>
              <a:rPr lang="ru-RU" dirty="0" smtClean="0"/>
              <a:t>. Найдите угол между плоскостью </a:t>
            </a:r>
            <a:r>
              <a:rPr lang="en-US" dirty="0" smtClean="0"/>
              <a:t>ADD1</a:t>
            </a:r>
            <a:r>
              <a:rPr lang="ru-RU" dirty="0" smtClean="0"/>
              <a:t>и прямой </a:t>
            </a:r>
            <a:r>
              <a:rPr lang="en-US" dirty="0" smtClean="0"/>
              <a:t>EF</a:t>
            </a:r>
            <a:r>
              <a:rPr lang="ru-RU" dirty="0" smtClean="0"/>
              <a:t>, проходящей через середины ребер АВ и</a:t>
            </a:r>
            <a:r>
              <a:rPr lang="en-US" dirty="0" smtClean="0"/>
              <a:t> B1C1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>
            <a:lum bright="-23000" contrast="39000"/>
          </a:blip>
          <a:srcRect/>
          <a:stretch>
            <a:fillRect/>
          </a:stretch>
        </p:blipFill>
        <p:spPr bwMode="auto">
          <a:xfrm>
            <a:off x="323528" y="260648"/>
            <a:ext cx="7471016" cy="6126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446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Домашнее задание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052736"/>
            <a:ext cx="7239000" cy="57606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Стандартный минимум.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710" y="1511440"/>
            <a:ext cx="7394665" cy="371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052736"/>
            <a:ext cx="7239000" cy="532859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Повышенный уровень. </a:t>
            </a:r>
            <a:r>
              <a:rPr lang="ru-RU" dirty="0" smtClean="0"/>
              <a:t>Точка E — середина ребра  ВВ1 куба </a:t>
            </a:r>
            <a:r>
              <a:rPr lang="en-US" dirty="0" smtClean="0"/>
              <a:t>ABCDA1B1C1D1</a:t>
            </a:r>
            <a:r>
              <a:rPr lang="ru-RU" dirty="0" smtClean="0"/>
              <a:t>. Найдите площадь сечения куба плоскостью </a:t>
            </a:r>
            <a:r>
              <a:rPr lang="en-US" dirty="0" smtClean="0"/>
              <a:t>D1AE</a:t>
            </a:r>
            <a:r>
              <a:rPr lang="ru-RU" dirty="0" smtClean="0"/>
              <a:t> , если ребро куба равно 4.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Творческий уровень. </a:t>
            </a:r>
            <a:r>
              <a:rPr lang="ru-RU" dirty="0" smtClean="0"/>
              <a:t>Отношение ребер  АВ:</a:t>
            </a:r>
            <a:r>
              <a:rPr lang="en-US" dirty="0" smtClean="0"/>
              <a:t>AD:AA1 </a:t>
            </a:r>
            <a:r>
              <a:rPr lang="ru-RU" dirty="0" smtClean="0"/>
              <a:t>прямоугольного параллелепипеда </a:t>
            </a:r>
            <a:r>
              <a:rPr lang="en-US" dirty="0" smtClean="0"/>
              <a:t>ABCDA1B1C1D1 </a:t>
            </a:r>
            <a:r>
              <a:rPr lang="ru-RU" dirty="0" smtClean="0"/>
              <a:t>равно соответственно</a:t>
            </a:r>
            <a:r>
              <a:rPr lang="en-US" dirty="0" smtClean="0"/>
              <a:t> 1:2:1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а) Постройте сечение параллелепипеда плоскостью</a:t>
            </a:r>
            <a:r>
              <a:rPr lang="en-US" dirty="0" smtClean="0"/>
              <a:t> AB1C</a:t>
            </a:r>
            <a:r>
              <a:rPr lang="ru-RU" dirty="0" smtClean="0"/>
              <a:t> .</a:t>
            </a:r>
          </a:p>
          <a:p>
            <a:pPr>
              <a:buNone/>
            </a:pPr>
            <a:r>
              <a:rPr lang="ru-RU" dirty="0" smtClean="0"/>
              <a:t>б) Найдите отношение площадей поверхностей многогранников, на которые секущая плоскость разделяет этот параллелепипед.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8868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Рефлексия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9938" name="Picture 2" descr="Дерево с цветными листьями, иллюстрация № 2565347 (c) Владимир / Фотобанк Лор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9385" y="836712"/>
            <a:ext cx="5410847" cy="5868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407</TotalTime>
  <Words>607</Words>
  <Application>Microsoft Office PowerPoint</Application>
  <PresentationFormat>Экран (4:3)</PresentationFormat>
  <Paragraphs>122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Изящная</vt:lpstr>
      <vt:lpstr>Формула</vt:lpstr>
      <vt:lpstr>  Прямоугольный параллелепипед: длины, углы, площади, объемы. </vt:lpstr>
      <vt:lpstr>Мысли вслух</vt:lpstr>
      <vt:lpstr>Цель урока</vt:lpstr>
      <vt:lpstr>Теоретические вопросы</vt:lpstr>
      <vt:lpstr>Слайд 5</vt:lpstr>
      <vt:lpstr>№1. найдите квадрат расстояния между вершинами С и А1 прямоугольного параллелепипеда у которого АВ=5, AD=4, AA1=3. </vt:lpstr>
      <vt:lpstr>№3. найдите угол ABD1 прямоугольного параллелепипеда ABCDA1B1C1D1, у которого АВ=5, AD=4, АА1=3. Ответ дайте в градусах. </vt:lpstr>
      <vt:lpstr>№3. Объем куба равен 64. найдите площадь его поверхности.</vt:lpstr>
      <vt:lpstr>№4. Найдите площадь поверхности многогранника, изображенного на рисунке (все двугранные угы прямые)</vt:lpstr>
      <vt:lpstr>№5. Найдите Объем многогранника, изображенного на рисунке (все двугранные углы прямые)</vt:lpstr>
      <vt:lpstr>Проверка домашнего задания</vt:lpstr>
      <vt:lpstr>Решение задач</vt:lpstr>
      <vt:lpstr>Решение задач</vt:lpstr>
      <vt:lpstr>Самостоятельная работа</vt:lpstr>
      <vt:lpstr>Слайд 15</vt:lpstr>
      <vt:lpstr>Домашнее задание</vt:lpstr>
      <vt:lpstr>Домашнее задание</vt:lpstr>
      <vt:lpstr>Рефлексия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XTreme.ws</cp:lastModifiedBy>
  <cp:revision>45</cp:revision>
  <dcterms:created xsi:type="dcterms:W3CDTF">2016-09-17T04:02:04Z</dcterms:created>
  <dcterms:modified xsi:type="dcterms:W3CDTF">2016-09-26T16:54:56Z</dcterms:modified>
</cp:coreProperties>
</file>